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5"/>
  </p:notesMasterIdLst>
  <p:handoutMasterIdLst>
    <p:handoutMasterId r:id="rId756"/>
  </p:handoutMasterIdLst>
  <p:sldIdLst>
    <p:sldId id="358" r:id="rId2"/>
    <p:sldId id="357" r:id="rId3"/>
    <p:sldId id="356" r:id="rId4"/>
    <p:sldId id="359" r:id="rId5"/>
    <p:sldId id="399" r:id="rId6"/>
    <p:sldId id="2331" r:id="rId7"/>
    <p:sldId id="2332" r:id="rId8"/>
    <p:sldId id="2330" r:id="rId9"/>
    <p:sldId id="348" r:id="rId10"/>
    <p:sldId id="351" r:id="rId11"/>
    <p:sldId id="321" r:id="rId12"/>
    <p:sldId id="352" r:id="rId13"/>
    <p:sldId id="318" r:id="rId14"/>
    <p:sldId id="324" r:id="rId15"/>
    <p:sldId id="396" r:id="rId16"/>
    <p:sldId id="397" r:id="rId17"/>
    <p:sldId id="398" r:id="rId18"/>
    <p:sldId id="340" r:id="rId19"/>
    <p:sldId id="344" r:id="rId20"/>
    <p:sldId id="329" r:id="rId21"/>
    <p:sldId id="338" r:id="rId22"/>
    <p:sldId id="326" r:id="rId23"/>
    <p:sldId id="346" r:id="rId24"/>
    <p:sldId id="337" r:id="rId25"/>
    <p:sldId id="333" r:id="rId26"/>
    <p:sldId id="336" r:id="rId27"/>
    <p:sldId id="353" r:id="rId28"/>
    <p:sldId id="342" r:id="rId29"/>
    <p:sldId id="330" r:id="rId30"/>
    <p:sldId id="332" r:id="rId31"/>
    <p:sldId id="339" r:id="rId32"/>
    <p:sldId id="331" r:id="rId33"/>
    <p:sldId id="341" r:id="rId34"/>
    <p:sldId id="279" r:id="rId35"/>
    <p:sldId id="343" r:id="rId36"/>
    <p:sldId id="276" r:id="rId37"/>
    <p:sldId id="349" r:id="rId38"/>
    <p:sldId id="400" r:id="rId39"/>
    <p:sldId id="401" r:id="rId40"/>
    <p:sldId id="403" r:id="rId41"/>
    <p:sldId id="402" r:id="rId42"/>
    <p:sldId id="362" r:id="rId43"/>
    <p:sldId id="374" r:id="rId44"/>
    <p:sldId id="375" r:id="rId45"/>
    <p:sldId id="379" r:id="rId46"/>
    <p:sldId id="380" r:id="rId47"/>
    <p:sldId id="377" r:id="rId48"/>
    <p:sldId id="378" r:id="rId49"/>
    <p:sldId id="384" r:id="rId50"/>
    <p:sldId id="369" r:id="rId51"/>
    <p:sldId id="366" r:id="rId52"/>
    <p:sldId id="376" r:id="rId53"/>
    <p:sldId id="368" r:id="rId54"/>
    <p:sldId id="371" r:id="rId55"/>
    <p:sldId id="365" r:id="rId56"/>
    <p:sldId id="364" r:id="rId57"/>
    <p:sldId id="370" r:id="rId58"/>
    <p:sldId id="367" r:id="rId59"/>
    <p:sldId id="385" r:id="rId60"/>
    <p:sldId id="381" r:id="rId61"/>
    <p:sldId id="382" r:id="rId62"/>
    <p:sldId id="383" r:id="rId63"/>
    <p:sldId id="363" r:id="rId64"/>
    <p:sldId id="372" r:id="rId65"/>
    <p:sldId id="281" r:id="rId66"/>
    <p:sldId id="390" r:id="rId67"/>
    <p:sldId id="386" r:id="rId68"/>
    <p:sldId id="389" r:id="rId69"/>
    <p:sldId id="388" r:id="rId70"/>
    <p:sldId id="387" r:id="rId71"/>
    <p:sldId id="373" r:id="rId72"/>
    <p:sldId id="259" r:id="rId73"/>
    <p:sldId id="391" r:id="rId74"/>
    <p:sldId id="395" r:id="rId75"/>
    <p:sldId id="392" r:id="rId76"/>
    <p:sldId id="393" r:id="rId77"/>
    <p:sldId id="360" r:id="rId78"/>
    <p:sldId id="405" r:id="rId79"/>
    <p:sldId id="410" r:id="rId80"/>
    <p:sldId id="411" r:id="rId81"/>
    <p:sldId id="422" r:id="rId82"/>
    <p:sldId id="409" r:id="rId83"/>
    <p:sldId id="412" r:id="rId84"/>
    <p:sldId id="413" r:id="rId85"/>
    <p:sldId id="416" r:id="rId86"/>
    <p:sldId id="415" r:id="rId87"/>
    <p:sldId id="414" r:id="rId88"/>
    <p:sldId id="406" r:id="rId89"/>
    <p:sldId id="423" r:id="rId90"/>
    <p:sldId id="407" r:id="rId91"/>
    <p:sldId id="408" r:id="rId92"/>
    <p:sldId id="425" r:id="rId93"/>
    <p:sldId id="417" r:id="rId94"/>
    <p:sldId id="418" r:id="rId95"/>
    <p:sldId id="419" r:id="rId96"/>
    <p:sldId id="426" r:id="rId97"/>
    <p:sldId id="420" r:id="rId98"/>
    <p:sldId id="421" r:id="rId99"/>
    <p:sldId id="317" r:id="rId100"/>
    <p:sldId id="287" r:id="rId101"/>
    <p:sldId id="288" r:id="rId102"/>
    <p:sldId id="424" r:id="rId103"/>
    <p:sldId id="303" r:id="rId104"/>
    <p:sldId id="404" r:id="rId105"/>
    <p:sldId id="436" r:id="rId106"/>
    <p:sldId id="466" r:id="rId107"/>
    <p:sldId id="427" r:id="rId108"/>
    <p:sldId id="446" r:id="rId109"/>
    <p:sldId id="447" r:id="rId110"/>
    <p:sldId id="448" r:id="rId111"/>
    <p:sldId id="428" r:id="rId112"/>
    <p:sldId id="429" r:id="rId113"/>
    <p:sldId id="442" r:id="rId114"/>
    <p:sldId id="431" r:id="rId115"/>
    <p:sldId id="432" r:id="rId116"/>
    <p:sldId id="433" r:id="rId117"/>
    <p:sldId id="444" r:id="rId118"/>
    <p:sldId id="443" r:id="rId119"/>
    <p:sldId id="435" r:id="rId120"/>
    <p:sldId id="455" r:id="rId121"/>
    <p:sldId id="439" r:id="rId122"/>
    <p:sldId id="440" r:id="rId123"/>
    <p:sldId id="445" r:id="rId124"/>
    <p:sldId id="451" r:id="rId125"/>
    <p:sldId id="452" r:id="rId126"/>
    <p:sldId id="484" r:id="rId127"/>
    <p:sldId id="457" r:id="rId128"/>
    <p:sldId id="458" r:id="rId129"/>
    <p:sldId id="459" r:id="rId130"/>
    <p:sldId id="460" r:id="rId131"/>
    <p:sldId id="462" r:id="rId132"/>
    <p:sldId id="461" r:id="rId133"/>
    <p:sldId id="470" r:id="rId134"/>
    <p:sldId id="493" r:id="rId135"/>
    <p:sldId id="492" r:id="rId136"/>
    <p:sldId id="486" r:id="rId137"/>
    <p:sldId id="453" r:id="rId138"/>
    <p:sldId id="456" r:id="rId139"/>
    <p:sldId id="463" r:id="rId140"/>
    <p:sldId id="464" r:id="rId141"/>
    <p:sldId id="430" r:id="rId142"/>
    <p:sldId id="485" r:id="rId143"/>
    <p:sldId id="450" r:id="rId144"/>
    <p:sldId id="483" r:id="rId145"/>
    <p:sldId id="481" r:id="rId146"/>
    <p:sldId id="482" r:id="rId147"/>
    <p:sldId id="477" r:id="rId148"/>
    <p:sldId id="480" r:id="rId149"/>
    <p:sldId id="476" r:id="rId150"/>
    <p:sldId id="479" r:id="rId151"/>
    <p:sldId id="478" r:id="rId152"/>
    <p:sldId id="472" r:id="rId153"/>
    <p:sldId id="473" r:id="rId154"/>
    <p:sldId id="474" r:id="rId155"/>
    <p:sldId id="487" r:id="rId156"/>
    <p:sldId id="488" r:id="rId157"/>
    <p:sldId id="497" r:id="rId158"/>
    <p:sldId id="498" r:id="rId159"/>
    <p:sldId id="490" r:id="rId160"/>
    <p:sldId id="468" r:id="rId161"/>
    <p:sldId id="469" r:id="rId162"/>
    <p:sldId id="2045" r:id="rId163"/>
    <p:sldId id="2044" r:id="rId164"/>
    <p:sldId id="499" r:id="rId165"/>
    <p:sldId id="2003" r:id="rId166"/>
    <p:sldId id="2038" r:id="rId167"/>
    <p:sldId id="2006" r:id="rId168"/>
    <p:sldId id="2007" r:id="rId169"/>
    <p:sldId id="2009" r:id="rId170"/>
    <p:sldId id="2039" r:id="rId171"/>
    <p:sldId id="2011" r:id="rId172"/>
    <p:sldId id="2012" r:id="rId173"/>
    <p:sldId id="2013" r:id="rId174"/>
    <p:sldId id="2008" r:id="rId175"/>
    <p:sldId id="2040" r:id="rId176"/>
    <p:sldId id="2043" r:id="rId177"/>
    <p:sldId id="2041" r:id="rId178"/>
    <p:sldId id="2046" r:id="rId179"/>
    <p:sldId id="2190" r:id="rId180"/>
    <p:sldId id="2047" r:id="rId181"/>
    <p:sldId id="1771" r:id="rId182"/>
    <p:sldId id="1772" r:id="rId183"/>
    <p:sldId id="2185" r:id="rId184"/>
    <p:sldId id="2048" r:id="rId185"/>
    <p:sldId id="2051" r:id="rId186"/>
    <p:sldId id="2063" r:id="rId187"/>
    <p:sldId id="2081" r:id="rId188"/>
    <p:sldId id="2183" r:id="rId189"/>
    <p:sldId id="2184" r:id="rId190"/>
    <p:sldId id="2052" r:id="rId191"/>
    <p:sldId id="2066" r:id="rId192"/>
    <p:sldId id="2181" r:id="rId193"/>
    <p:sldId id="2182" r:id="rId194"/>
    <p:sldId id="475" r:id="rId195"/>
    <p:sldId id="2071" r:id="rId196"/>
    <p:sldId id="2073" r:id="rId197"/>
    <p:sldId id="2074" r:id="rId198"/>
    <p:sldId id="2086" r:id="rId199"/>
    <p:sldId id="2061" r:id="rId200"/>
    <p:sldId id="2072" r:id="rId201"/>
    <p:sldId id="1789" r:id="rId202"/>
    <p:sldId id="1790" r:id="rId203"/>
    <p:sldId id="1791" r:id="rId204"/>
    <p:sldId id="1800" r:id="rId205"/>
    <p:sldId id="1792" r:id="rId206"/>
    <p:sldId id="1793" r:id="rId207"/>
    <p:sldId id="1794" r:id="rId208"/>
    <p:sldId id="1795" r:id="rId209"/>
    <p:sldId id="1796" r:id="rId210"/>
    <p:sldId id="1797" r:id="rId211"/>
    <p:sldId id="1798" r:id="rId212"/>
    <p:sldId id="1799" r:id="rId213"/>
    <p:sldId id="2089" r:id="rId214"/>
    <p:sldId id="2075" r:id="rId215"/>
    <p:sldId id="2088" r:id="rId216"/>
    <p:sldId id="2049" r:id="rId217"/>
    <p:sldId id="2054" r:id="rId218"/>
    <p:sldId id="2067" r:id="rId219"/>
    <p:sldId id="2082" r:id="rId220"/>
    <p:sldId id="2078" r:id="rId221"/>
    <p:sldId id="2079" r:id="rId222"/>
    <p:sldId id="2069" r:id="rId223"/>
    <p:sldId id="2070" r:id="rId224"/>
    <p:sldId id="2059" r:id="rId225"/>
    <p:sldId id="2068" r:id="rId226"/>
    <p:sldId id="2077" r:id="rId227"/>
    <p:sldId id="2083" r:id="rId228"/>
    <p:sldId id="2084" r:id="rId229"/>
    <p:sldId id="2085" r:id="rId230"/>
    <p:sldId id="2176" r:id="rId231"/>
    <p:sldId id="2216" r:id="rId232"/>
    <p:sldId id="2210" r:id="rId233"/>
    <p:sldId id="2211" r:id="rId234"/>
    <p:sldId id="2209" r:id="rId235"/>
    <p:sldId id="2212" r:id="rId236"/>
    <p:sldId id="2213" r:id="rId237"/>
    <p:sldId id="2214" r:id="rId238"/>
    <p:sldId id="2217" r:id="rId239"/>
    <p:sldId id="2215" r:id="rId240"/>
    <p:sldId id="2208" r:id="rId241"/>
    <p:sldId id="2056" r:id="rId242"/>
    <p:sldId id="2057" r:id="rId243"/>
    <p:sldId id="2076" r:id="rId244"/>
    <p:sldId id="2090" r:id="rId245"/>
    <p:sldId id="2186" r:id="rId246"/>
    <p:sldId id="2199" r:id="rId247"/>
    <p:sldId id="2194" r:id="rId248"/>
    <p:sldId id="2196" r:id="rId249"/>
    <p:sldId id="2195" r:id="rId250"/>
    <p:sldId id="2191" r:id="rId251"/>
    <p:sldId id="2198" r:id="rId252"/>
    <p:sldId id="2192" r:id="rId253"/>
    <p:sldId id="2220" r:id="rId254"/>
    <p:sldId id="2197" r:id="rId255"/>
    <p:sldId id="2053" r:id="rId256"/>
    <p:sldId id="2062" r:id="rId257"/>
    <p:sldId id="2093" r:id="rId258"/>
    <p:sldId id="2174" r:id="rId259"/>
    <p:sldId id="2175" r:id="rId260"/>
    <p:sldId id="2173" r:id="rId261"/>
    <p:sldId id="2218" r:id="rId262"/>
    <p:sldId id="2240" r:id="rId263"/>
    <p:sldId id="2263" r:id="rId264"/>
    <p:sldId id="2264" r:id="rId265"/>
    <p:sldId id="2262" r:id="rId266"/>
    <p:sldId id="2261" r:id="rId267"/>
    <p:sldId id="2242" r:id="rId268"/>
    <p:sldId id="2241" r:id="rId269"/>
    <p:sldId id="2243" r:id="rId270"/>
    <p:sldId id="2238" r:id="rId271"/>
    <p:sldId id="2258" r:id="rId272"/>
    <p:sldId id="2257" r:id="rId273"/>
    <p:sldId id="2249" r:id="rId274"/>
    <p:sldId id="2250" r:id="rId275"/>
    <p:sldId id="2244" r:id="rId276"/>
    <p:sldId id="2245" r:id="rId277"/>
    <p:sldId id="2251" r:id="rId278"/>
    <p:sldId id="2246" r:id="rId279"/>
    <p:sldId id="2247" r:id="rId280"/>
    <p:sldId id="2248" r:id="rId281"/>
    <p:sldId id="2259" r:id="rId282"/>
    <p:sldId id="2239" r:id="rId283"/>
    <p:sldId id="2253" r:id="rId284"/>
    <p:sldId id="2254" r:id="rId285"/>
    <p:sldId id="2255" r:id="rId286"/>
    <p:sldId id="2256" r:id="rId287"/>
    <p:sldId id="2219" r:id="rId288"/>
    <p:sldId id="2193" r:id="rId289"/>
    <p:sldId id="2178" r:id="rId290"/>
    <p:sldId id="2179" r:id="rId291"/>
    <p:sldId id="2180" r:id="rId292"/>
    <p:sldId id="2050" r:id="rId293"/>
    <p:sldId id="2188" r:id="rId294"/>
    <p:sldId id="2221" r:id="rId295"/>
    <p:sldId id="2177" r:id="rId296"/>
    <p:sldId id="2058" r:id="rId297"/>
    <p:sldId id="2092" r:id="rId298"/>
    <p:sldId id="2222" r:id="rId299"/>
    <p:sldId id="2300" r:id="rId300"/>
    <p:sldId id="2200" r:id="rId301"/>
    <p:sldId id="2201" r:id="rId302"/>
    <p:sldId id="2267" r:id="rId303"/>
    <p:sldId id="2203" r:id="rId304"/>
    <p:sldId id="2223" r:id="rId305"/>
    <p:sldId id="306" r:id="rId306"/>
    <p:sldId id="2301" r:id="rId307"/>
    <p:sldId id="2224" r:id="rId308"/>
    <p:sldId id="307" r:id="rId309"/>
    <p:sldId id="2225" r:id="rId310"/>
    <p:sldId id="2228" r:id="rId311"/>
    <p:sldId id="2229" r:id="rId312"/>
    <p:sldId id="2231" r:id="rId313"/>
    <p:sldId id="2232" r:id="rId314"/>
    <p:sldId id="2230" r:id="rId315"/>
    <p:sldId id="2226" r:id="rId316"/>
    <p:sldId id="308" r:id="rId317"/>
    <p:sldId id="309" r:id="rId318"/>
    <p:sldId id="2266" r:id="rId319"/>
    <p:sldId id="2303" r:id="rId320"/>
    <p:sldId id="2304" r:id="rId321"/>
    <p:sldId id="2305" r:id="rId322"/>
    <p:sldId id="2306" r:id="rId323"/>
    <p:sldId id="2307" r:id="rId324"/>
    <p:sldId id="2308" r:id="rId325"/>
    <p:sldId id="2309" r:id="rId326"/>
    <p:sldId id="2270" r:id="rId327"/>
    <p:sldId id="2235" r:id="rId328"/>
    <p:sldId id="2310" r:id="rId329"/>
    <p:sldId id="2274" r:id="rId330"/>
    <p:sldId id="2311" r:id="rId331"/>
    <p:sldId id="2271" r:id="rId332"/>
    <p:sldId id="2236" r:id="rId333"/>
    <p:sldId id="2265" r:id="rId334"/>
    <p:sldId id="2237" r:id="rId335"/>
    <p:sldId id="2312" r:id="rId336"/>
    <p:sldId id="2313" r:id="rId337"/>
    <p:sldId id="2314" r:id="rId338"/>
    <p:sldId id="2234" r:id="rId339"/>
    <p:sldId id="2315" r:id="rId340"/>
    <p:sldId id="2268" r:id="rId341"/>
    <p:sldId id="2273" r:id="rId342"/>
    <p:sldId id="2276" r:id="rId343"/>
    <p:sldId id="2281" r:id="rId344"/>
    <p:sldId id="2275" r:id="rId345"/>
    <p:sldId id="2282" r:id="rId346"/>
    <p:sldId id="2283" r:id="rId347"/>
    <p:sldId id="2297" r:id="rId348"/>
    <p:sldId id="2284" r:id="rId349"/>
    <p:sldId id="2285" r:id="rId350"/>
    <p:sldId id="2286" r:id="rId351"/>
    <p:sldId id="2298" r:id="rId352"/>
    <p:sldId id="2299" r:id="rId353"/>
    <p:sldId id="2294" r:id="rId354"/>
    <p:sldId id="2295" r:id="rId355"/>
    <p:sldId id="2296" r:id="rId356"/>
    <p:sldId id="2272" r:id="rId357"/>
    <p:sldId id="2287" r:id="rId358"/>
    <p:sldId id="2288" r:id="rId359"/>
    <p:sldId id="2290" r:id="rId360"/>
    <p:sldId id="2269" r:id="rId361"/>
    <p:sldId id="2289" r:id="rId362"/>
    <p:sldId id="2292" r:id="rId363"/>
    <p:sldId id="2291" r:id="rId364"/>
    <p:sldId id="2339" r:id="rId365"/>
    <p:sldId id="2344" r:id="rId366"/>
    <p:sldId id="2356" r:id="rId367"/>
    <p:sldId id="2323" r:id="rId368"/>
    <p:sldId id="2324" r:id="rId369"/>
    <p:sldId id="2326" r:id="rId370"/>
    <p:sldId id="2329" r:id="rId371"/>
    <p:sldId id="2328" r:id="rId372"/>
    <p:sldId id="2325" r:id="rId373"/>
    <p:sldId id="2327" r:id="rId374"/>
    <p:sldId id="2333" r:id="rId375"/>
    <p:sldId id="2320" r:id="rId376"/>
    <p:sldId id="2321" r:id="rId377"/>
    <p:sldId id="2334" r:id="rId378"/>
    <p:sldId id="2335" r:id="rId379"/>
    <p:sldId id="2336" r:id="rId380"/>
    <p:sldId id="2337" r:id="rId381"/>
    <p:sldId id="2338" r:id="rId382"/>
    <p:sldId id="2364" r:id="rId383"/>
    <p:sldId id="2365" r:id="rId384"/>
    <p:sldId id="2366" r:id="rId385"/>
    <p:sldId id="2340" r:id="rId386"/>
    <p:sldId id="2361" r:id="rId387"/>
    <p:sldId id="2363" r:id="rId388"/>
    <p:sldId id="2362" r:id="rId389"/>
    <p:sldId id="2341" r:id="rId390"/>
    <p:sldId id="2342" r:id="rId391"/>
    <p:sldId id="2343" r:id="rId392"/>
    <p:sldId id="2354" r:id="rId393"/>
    <p:sldId id="2316" r:id="rId394"/>
    <p:sldId id="2318" r:id="rId395"/>
    <p:sldId id="2348" r:id="rId396"/>
    <p:sldId id="2352" r:id="rId397"/>
    <p:sldId id="2347" r:id="rId398"/>
    <p:sldId id="2353" r:id="rId399"/>
    <p:sldId id="2319" r:id="rId400"/>
    <p:sldId id="2317" r:id="rId401"/>
    <p:sldId id="2345" r:id="rId402"/>
    <p:sldId id="2349" r:id="rId403"/>
    <p:sldId id="2351" r:id="rId404"/>
    <p:sldId id="2350" r:id="rId405"/>
    <p:sldId id="2346" r:id="rId406"/>
    <p:sldId id="2357" r:id="rId407"/>
    <p:sldId id="2358" r:id="rId408"/>
    <p:sldId id="2359" r:id="rId409"/>
    <p:sldId id="2355" r:id="rId410"/>
    <p:sldId id="2360" r:id="rId411"/>
    <p:sldId id="2377" r:id="rId412"/>
    <p:sldId id="2387" r:id="rId413"/>
    <p:sldId id="2368" r:id="rId414"/>
    <p:sldId id="2379" r:id="rId415"/>
    <p:sldId id="2374" r:id="rId416"/>
    <p:sldId id="2375" r:id="rId417"/>
    <p:sldId id="2380" r:id="rId418"/>
    <p:sldId id="2376" r:id="rId419"/>
    <p:sldId id="2381" r:id="rId420"/>
    <p:sldId id="2370" r:id="rId421"/>
    <p:sldId id="2372" r:id="rId422"/>
    <p:sldId id="2425" r:id="rId423"/>
    <p:sldId id="2426" r:id="rId424"/>
    <p:sldId id="2390" r:id="rId425"/>
    <p:sldId id="2393" r:id="rId426"/>
    <p:sldId id="2391" r:id="rId427"/>
    <p:sldId id="2443" r:id="rId428"/>
    <p:sldId id="2445" r:id="rId429"/>
    <p:sldId id="2394" r:id="rId430"/>
    <p:sldId id="2395" r:id="rId431"/>
    <p:sldId id="2396" r:id="rId432"/>
    <p:sldId id="2397" r:id="rId433"/>
    <p:sldId id="2398" r:id="rId434"/>
    <p:sldId id="2399" r:id="rId435"/>
    <p:sldId id="2400" r:id="rId436"/>
    <p:sldId id="2401" r:id="rId437"/>
    <p:sldId id="2402" r:id="rId438"/>
    <p:sldId id="2422" r:id="rId439"/>
    <p:sldId id="2421" r:id="rId440"/>
    <p:sldId id="2403" r:id="rId441"/>
    <p:sldId id="2404" r:id="rId442"/>
    <p:sldId id="2405" r:id="rId443"/>
    <p:sldId id="2406" r:id="rId444"/>
    <p:sldId id="2407" r:id="rId445"/>
    <p:sldId id="2408" r:id="rId446"/>
    <p:sldId id="2409" r:id="rId447"/>
    <p:sldId id="2410" r:id="rId448"/>
    <p:sldId id="2411" r:id="rId449"/>
    <p:sldId id="2412" r:id="rId450"/>
    <p:sldId id="2413" r:id="rId451"/>
    <p:sldId id="2414" r:id="rId452"/>
    <p:sldId id="2415" r:id="rId453"/>
    <p:sldId id="2416" r:id="rId454"/>
    <p:sldId id="2417" r:id="rId455"/>
    <p:sldId id="2418" r:id="rId456"/>
    <p:sldId id="2419" r:id="rId457"/>
    <p:sldId id="2420" r:id="rId458"/>
    <p:sldId id="2427" r:id="rId459"/>
    <p:sldId id="2428" r:id="rId460"/>
    <p:sldId id="2432" r:id="rId461"/>
    <p:sldId id="2441" r:id="rId462"/>
    <p:sldId id="2442" r:id="rId463"/>
    <p:sldId id="2424" r:id="rId464"/>
    <p:sldId id="2438" r:id="rId465"/>
    <p:sldId id="2429" r:id="rId466"/>
    <p:sldId id="2430" r:id="rId467"/>
    <p:sldId id="2444" r:id="rId468"/>
    <p:sldId id="2431" r:id="rId469"/>
    <p:sldId id="2433" r:id="rId470"/>
    <p:sldId id="2436" r:id="rId471"/>
    <p:sldId id="2434" r:id="rId472"/>
    <p:sldId id="2435" r:id="rId473"/>
    <p:sldId id="2439" r:id="rId474"/>
    <p:sldId id="2440" r:id="rId475"/>
    <p:sldId id="2382" r:id="rId476"/>
    <p:sldId id="2437" r:id="rId477"/>
    <p:sldId id="2383" r:id="rId478"/>
    <p:sldId id="2389" r:id="rId479"/>
    <p:sldId id="2462" r:id="rId480"/>
    <p:sldId id="2463" r:id="rId481"/>
    <p:sldId id="2464" r:id="rId482"/>
    <p:sldId id="2494" r:id="rId483"/>
    <p:sldId id="2495" r:id="rId484"/>
    <p:sldId id="2450" r:id="rId485"/>
    <p:sldId id="2446" r:id="rId486"/>
    <p:sldId id="2480" r:id="rId487"/>
    <p:sldId id="2452" r:id="rId488"/>
    <p:sldId id="2459" r:id="rId489"/>
    <p:sldId id="2454" r:id="rId490"/>
    <p:sldId id="2458" r:id="rId491"/>
    <p:sldId id="2456" r:id="rId492"/>
    <p:sldId id="2457" r:id="rId493"/>
    <p:sldId id="2447" r:id="rId494"/>
    <p:sldId id="2460" r:id="rId495"/>
    <p:sldId id="2465" r:id="rId496"/>
    <p:sldId id="2471" r:id="rId497"/>
    <p:sldId id="2453" r:id="rId498"/>
    <p:sldId id="2468" r:id="rId499"/>
    <p:sldId id="2469" r:id="rId500"/>
    <p:sldId id="2467" r:id="rId501"/>
    <p:sldId id="2470" r:id="rId502"/>
    <p:sldId id="2472" r:id="rId503"/>
    <p:sldId id="2474" r:id="rId504"/>
    <p:sldId id="2466" r:id="rId505"/>
    <p:sldId id="2475" r:id="rId506"/>
    <p:sldId id="2482" r:id="rId507"/>
    <p:sldId id="2479" r:id="rId508"/>
    <p:sldId id="2478" r:id="rId509"/>
    <p:sldId id="2481" r:id="rId510"/>
    <p:sldId id="2493" r:id="rId511"/>
    <p:sldId id="2489" r:id="rId512"/>
    <p:sldId id="2521" r:id="rId513"/>
    <p:sldId id="2517" r:id="rId514"/>
    <p:sldId id="2512" r:id="rId515"/>
    <p:sldId id="2513" r:id="rId516"/>
    <p:sldId id="2490" r:id="rId517"/>
    <p:sldId id="2514" r:id="rId518"/>
    <p:sldId id="2483" r:id="rId519"/>
    <p:sldId id="2484" r:id="rId520"/>
    <p:sldId id="2496" r:id="rId521"/>
    <p:sldId id="2497" r:id="rId522"/>
    <p:sldId id="2522" r:id="rId523"/>
    <p:sldId id="2500" r:id="rId524"/>
    <p:sldId id="2515" r:id="rId525"/>
    <p:sldId id="2461" r:id="rId526"/>
    <p:sldId id="2485" r:id="rId527"/>
    <p:sldId id="2486" r:id="rId528"/>
    <p:sldId id="2505" r:id="rId529"/>
    <p:sldId id="2506" r:id="rId530"/>
    <p:sldId id="2507" r:id="rId531"/>
    <p:sldId id="2508" r:id="rId532"/>
    <p:sldId id="2509" r:id="rId533"/>
    <p:sldId id="2516" r:id="rId534"/>
    <p:sldId id="2487" r:id="rId535"/>
    <p:sldId id="2455" r:id="rId536"/>
    <p:sldId id="2488" r:id="rId537"/>
    <p:sldId id="2511" r:id="rId538"/>
    <p:sldId id="2503" r:id="rId539"/>
    <p:sldId id="2510" r:id="rId540"/>
    <p:sldId id="2502" r:id="rId541"/>
    <p:sldId id="2527" r:id="rId542"/>
    <p:sldId id="2528" r:id="rId543"/>
    <p:sldId id="2529" r:id="rId544"/>
    <p:sldId id="2530" r:id="rId545"/>
    <p:sldId id="2531" r:id="rId546"/>
    <p:sldId id="2532" r:id="rId547"/>
    <p:sldId id="2534" r:id="rId548"/>
    <p:sldId id="2533" r:id="rId549"/>
    <p:sldId id="2536" r:id="rId550"/>
    <p:sldId id="2538" r:id="rId551"/>
    <p:sldId id="2537" r:id="rId552"/>
    <p:sldId id="2535" r:id="rId553"/>
    <p:sldId id="2501" r:id="rId554"/>
    <p:sldId id="2518" r:id="rId555"/>
    <p:sldId id="2539" r:id="rId556"/>
    <p:sldId id="2540" r:id="rId557"/>
    <p:sldId id="2541" r:id="rId558"/>
    <p:sldId id="2658" r:id="rId559"/>
    <p:sldId id="2657" r:id="rId560"/>
    <p:sldId id="2542" r:id="rId561"/>
    <p:sldId id="2524" r:id="rId562"/>
    <p:sldId id="2659" r:id="rId563"/>
    <p:sldId id="2660" r:id="rId564"/>
    <p:sldId id="2661" r:id="rId565"/>
    <p:sldId id="2666" r:id="rId566"/>
    <p:sldId id="2667" r:id="rId567"/>
    <p:sldId id="2662" r:id="rId568"/>
    <p:sldId id="2663" r:id="rId569"/>
    <p:sldId id="2668" r:id="rId570"/>
    <p:sldId id="2669" r:id="rId571"/>
    <p:sldId id="2670" r:id="rId572"/>
    <p:sldId id="2671" r:id="rId573"/>
    <p:sldId id="2672" r:id="rId574"/>
    <p:sldId id="2673" r:id="rId575"/>
    <p:sldId id="2683" r:id="rId576"/>
    <p:sldId id="2684" r:id="rId577"/>
    <p:sldId id="2685" r:id="rId578"/>
    <p:sldId id="2664" r:id="rId579"/>
    <p:sldId id="2674" r:id="rId580"/>
    <p:sldId id="2696" r:id="rId581"/>
    <p:sldId id="2698" r:id="rId582"/>
    <p:sldId id="2677" r:id="rId583"/>
    <p:sldId id="2688" r:id="rId584"/>
    <p:sldId id="2675" r:id="rId585"/>
    <p:sldId id="2680" r:id="rId586"/>
    <p:sldId id="2689" r:id="rId587"/>
    <p:sldId id="2681" r:id="rId588"/>
    <p:sldId id="2678" r:id="rId589"/>
    <p:sldId id="2676" r:id="rId590"/>
    <p:sldId id="2692" r:id="rId591"/>
    <p:sldId id="2693" r:id="rId592"/>
    <p:sldId id="2687" r:id="rId593"/>
    <p:sldId id="2691" r:id="rId594"/>
    <p:sldId id="2682" r:id="rId595"/>
    <p:sldId id="2690" r:id="rId596"/>
    <p:sldId id="2695" r:id="rId597"/>
    <p:sldId id="2694" r:id="rId598"/>
    <p:sldId id="2701" r:id="rId599"/>
    <p:sldId id="2753" r:id="rId600"/>
    <p:sldId id="2754" r:id="rId601"/>
    <p:sldId id="2002" r:id="rId602"/>
    <p:sldId id="2751" r:id="rId603"/>
    <p:sldId id="2718" r:id="rId604"/>
    <p:sldId id="2700" r:id="rId605"/>
    <p:sldId id="2724" r:id="rId606"/>
    <p:sldId id="2726" r:id="rId607"/>
    <p:sldId id="2728" r:id="rId608"/>
    <p:sldId id="2730" r:id="rId609"/>
    <p:sldId id="2729" r:id="rId610"/>
    <p:sldId id="2731" r:id="rId611"/>
    <p:sldId id="2732" r:id="rId612"/>
    <p:sldId id="2733" r:id="rId613"/>
    <p:sldId id="2734" r:id="rId614"/>
    <p:sldId id="2735" r:id="rId615"/>
    <p:sldId id="2737" r:id="rId616"/>
    <p:sldId id="2738" r:id="rId617"/>
    <p:sldId id="2739" r:id="rId618"/>
    <p:sldId id="2742" r:id="rId619"/>
    <p:sldId id="2740" r:id="rId620"/>
    <p:sldId id="2743" r:id="rId621"/>
    <p:sldId id="2741" r:id="rId622"/>
    <p:sldId id="2744" r:id="rId623"/>
    <p:sldId id="2763" r:id="rId624"/>
    <p:sldId id="2758" r:id="rId625"/>
    <p:sldId id="2772" r:id="rId626"/>
    <p:sldId id="2762" r:id="rId627"/>
    <p:sldId id="2765" r:id="rId628"/>
    <p:sldId id="2764" r:id="rId629"/>
    <p:sldId id="2766" r:id="rId630"/>
    <p:sldId id="2767" r:id="rId631"/>
    <p:sldId id="2768" r:id="rId632"/>
    <p:sldId id="2769" r:id="rId633"/>
    <p:sldId id="2770" r:id="rId634"/>
    <p:sldId id="2757" r:id="rId635"/>
    <p:sldId id="2773" r:id="rId636"/>
    <p:sldId id="2752" r:id="rId637"/>
    <p:sldId id="2771" r:id="rId638"/>
    <p:sldId id="2745" r:id="rId639"/>
    <p:sldId id="2746" r:id="rId640"/>
    <p:sldId id="2747" r:id="rId641"/>
    <p:sldId id="2748" r:id="rId642"/>
    <p:sldId id="2749" r:id="rId643"/>
    <p:sldId id="2719" r:id="rId644"/>
    <p:sldId id="2720" r:id="rId645"/>
    <p:sldId id="2721" r:id="rId646"/>
    <p:sldId id="2722" r:id="rId647"/>
    <p:sldId id="2760" r:id="rId648"/>
    <p:sldId id="2705" r:id="rId649"/>
    <p:sldId id="2706" r:id="rId650"/>
    <p:sldId id="2709" r:id="rId651"/>
    <p:sldId id="2707" r:id="rId652"/>
    <p:sldId id="2708" r:id="rId653"/>
    <p:sldId id="2713" r:id="rId654"/>
    <p:sldId id="2714" r:id="rId655"/>
    <p:sldId id="2711" r:id="rId656"/>
    <p:sldId id="2712" r:id="rId657"/>
    <p:sldId id="2716" r:id="rId658"/>
    <p:sldId id="2727" r:id="rId659"/>
    <p:sldId id="2715" r:id="rId660"/>
    <p:sldId id="2838" r:id="rId661"/>
    <p:sldId id="2845" r:id="rId662"/>
    <p:sldId id="1391" r:id="rId663"/>
    <p:sldId id="2847" r:id="rId664"/>
    <p:sldId id="2849" r:id="rId665"/>
    <p:sldId id="2850" r:id="rId666"/>
    <p:sldId id="2848" r:id="rId667"/>
    <p:sldId id="2846" r:id="rId668"/>
    <p:sldId id="2851" r:id="rId669"/>
    <p:sldId id="2840" r:id="rId670"/>
    <p:sldId id="2774" r:id="rId671"/>
    <p:sldId id="2788" r:id="rId672"/>
    <p:sldId id="2778" r:id="rId673"/>
    <p:sldId id="2779" r:id="rId674"/>
    <p:sldId id="2780" r:id="rId675"/>
    <p:sldId id="2781" r:id="rId676"/>
    <p:sldId id="2782" r:id="rId677"/>
    <p:sldId id="2783" r:id="rId678"/>
    <p:sldId id="2784" r:id="rId679"/>
    <p:sldId id="2785" r:id="rId680"/>
    <p:sldId id="2786" r:id="rId681"/>
    <p:sldId id="2787" r:id="rId682"/>
    <p:sldId id="2789" r:id="rId683"/>
    <p:sldId id="2776" r:id="rId684"/>
    <p:sldId id="2777" r:id="rId685"/>
    <p:sldId id="2814" r:id="rId686"/>
    <p:sldId id="2815" r:id="rId687"/>
    <p:sldId id="2816" r:id="rId688"/>
    <p:sldId id="2704" r:id="rId689"/>
    <p:sldId id="2817" r:id="rId690"/>
    <p:sldId id="2793" r:id="rId691"/>
    <p:sldId id="2804" r:id="rId692"/>
    <p:sldId id="2809" r:id="rId693"/>
    <p:sldId id="2820" r:id="rId694"/>
    <p:sldId id="2819" r:id="rId695"/>
    <p:sldId id="2797" r:id="rId696"/>
    <p:sldId id="2796" r:id="rId697"/>
    <p:sldId id="2798" r:id="rId698"/>
    <p:sldId id="2799" r:id="rId699"/>
    <p:sldId id="2800" r:id="rId700"/>
    <p:sldId id="2866" r:id="rId701"/>
    <p:sldId id="2821" r:id="rId702"/>
    <p:sldId id="2865" r:id="rId703"/>
    <p:sldId id="2801" r:id="rId704"/>
    <p:sldId id="2802" r:id="rId705"/>
    <p:sldId id="2805" r:id="rId706"/>
    <p:sldId id="2803" r:id="rId707"/>
    <p:sldId id="2807" r:id="rId708"/>
    <p:sldId id="2822" r:id="rId709"/>
    <p:sldId id="2808" r:id="rId710"/>
    <p:sldId id="2867" r:id="rId711"/>
    <p:sldId id="2842" r:id="rId712"/>
    <p:sldId id="2843" r:id="rId713"/>
    <p:sldId id="2844" r:id="rId714"/>
    <p:sldId id="2852" r:id="rId715"/>
    <p:sldId id="2853" r:id="rId716"/>
    <p:sldId id="2854" r:id="rId717"/>
    <p:sldId id="2855" r:id="rId718"/>
    <p:sldId id="2856" r:id="rId719"/>
    <p:sldId id="2857" r:id="rId720"/>
    <p:sldId id="2858" r:id="rId721"/>
    <p:sldId id="2859" r:id="rId722"/>
    <p:sldId id="2860" r:id="rId723"/>
    <p:sldId id="2861" r:id="rId724"/>
    <p:sldId id="2862" r:id="rId725"/>
    <p:sldId id="2863" r:id="rId726"/>
    <p:sldId id="2864" r:id="rId727"/>
    <p:sldId id="2812" r:id="rId728"/>
    <p:sldId id="2813" r:id="rId729"/>
    <p:sldId id="2871" r:id="rId730"/>
    <p:sldId id="2869" r:id="rId731"/>
    <p:sldId id="2868" r:id="rId732"/>
    <p:sldId id="2870" r:id="rId733"/>
    <p:sldId id="2878" r:id="rId734"/>
    <p:sldId id="2873" r:id="rId735"/>
    <p:sldId id="2872" r:id="rId736"/>
    <p:sldId id="2875" r:id="rId737"/>
    <p:sldId id="2876" r:id="rId738"/>
    <p:sldId id="2877" r:id="rId739"/>
    <p:sldId id="2874" r:id="rId740"/>
    <p:sldId id="2880" r:id="rId741"/>
    <p:sldId id="2879" r:id="rId742"/>
    <p:sldId id="2882" r:id="rId743"/>
    <p:sldId id="2885" r:id="rId744"/>
    <p:sldId id="2884" r:id="rId745"/>
    <p:sldId id="2888" r:id="rId746"/>
    <p:sldId id="2886" r:id="rId747"/>
    <p:sldId id="2887" r:id="rId748"/>
    <p:sldId id="2889" r:id="rId749"/>
    <p:sldId id="2890" r:id="rId750"/>
    <p:sldId id="2891" r:id="rId751"/>
    <p:sldId id="2893" r:id="rId752"/>
    <p:sldId id="2892" r:id="rId753"/>
    <p:sldId id="2881" r:id="rId7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E13BA856-3A9C-4984-ABAF-2EF7F2273B81}">
          <p14:sldIdLst>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 name="week 8" id="{B8FB4125-9F9F-1F42-BFB5-1BFDF0C7BAEB}">
          <p14:sldIdLst>
            <p14:sldId id="2659"/>
            <p14:sldId id="2660"/>
            <p14:sldId id="2661"/>
            <p14:sldId id="2666"/>
            <p14:sldId id="2667"/>
            <p14:sldId id="2662"/>
            <p14:sldId id="2663"/>
            <p14:sldId id="2668"/>
            <p14:sldId id="2669"/>
            <p14:sldId id="2670"/>
            <p14:sldId id="2671"/>
            <p14:sldId id="2672"/>
            <p14:sldId id="2673"/>
            <p14:sldId id="2683"/>
            <p14:sldId id="2684"/>
            <p14:sldId id="2685"/>
            <p14:sldId id="2664"/>
            <p14:sldId id="2674"/>
            <p14:sldId id="2696"/>
            <p14:sldId id="2698"/>
            <p14:sldId id="2677"/>
            <p14:sldId id="2688"/>
            <p14:sldId id="2675"/>
            <p14:sldId id="2680"/>
            <p14:sldId id="2689"/>
            <p14:sldId id="2681"/>
            <p14:sldId id="2678"/>
            <p14:sldId id="2676"/>
            <p14:sldId id="2692"/>
            <p14:sldId id="2693"/>
            <p14:sldId id="2687"/>
            <p14:sldId id="2691"/>
            <p14:sldId id="2682"/>
            <p14:sldId id="2690"/>
            <p14:sldId id="2695"/>
            <p14:sldId id="2694"/>
            <p14:sldId id="2701"/>
            <p14:sldId id="2753"/>
            <p14:sldId id="2754"/>
            <p14:sldId id="2002"/>
            <p14:sldId id="2751"/>
            <p14:sldId id="2718"/>
            <p14:sldId id="2700"/>
            <p14:sldId id="2724"/>
            <p14:sldId id="2726"/>
            <p14:sldId id="2728"/>
            <p14:sldId id="2730"/>
            <p14:sldId id="2729"/>
            <p14:sldId id="2731"/>
            <p14:sldId id="2732"/>
            <p14:sldId id="2733"/>
            <p14:sldId id="2734"/>
            <p14:sldId id="2735"/>
            <p14:sldId id="2737"/>
            <p14:sldId id="2738"/>
            <p14:sldId id="2739"/>
            <p14:sldId id="2742"/>
            <p14:sldId id="2740"/>
            <p14:sldId id="2743"/>
            <p14:sldId id="2741"/>
            <p14:sldId id="2744"/>
            <p14:sldId id="2763"/>
            <p14:sldId id="2758"/>
            <p14:sldId id="2772"/>
            <p14:sldId id="2762"/>
            <p14:sldId id="2765"/>
            <p14:sldId id="2764"/>
            <p14:sldId id="2766"/>
            <p14:sldId id="2767"/>
            <p14:sldId id="2768"/>
            <p14:sldId id="2769"/>
            <p14:sldId id="2770"/>
            <p14:sldId id="2757"/>
            <p14:sldId id="2773"/>
            <p14:sldId id="2752"/>
            <p14:sldId id="2771"/>
            <p14:sldId id="2745"/>
            <p14:sldId id="2746"/>
            <p14:sldId id="2747"/>
            <p14:sldId id="2748"/>
            <p14:sldId id="2749"/>
            <p14:sldId id="2719"/>
            <p14:sldId id="2720"/>
            <p14:sldId id="2721"/>
            <p14:sldId id="2722"/>
            <p14:sldId id="2760"/>
            <p14:sldId id="2705"/>
            <p14:sldId id="2706"/>
            <p14:sldId id="2709"/>
            <p14:sldId id="2707"/>
            <p14:sldId id="2708"/>
            <p14:sldId id="2713"/>
            <p14:sldId id="2714"/>
            <p14:sldId id="2711"/>
            <p14:sldId id="2712"/>
            <p14:sldId id="2716"/>
            <p14:sldId id="2727"/>
            <p14:sldId id="2715"/>
            <p14:sldId id="2838"/>
            <p14:sldId id="2845"/>
            <p14:sldId id="1391"/>
            <p14:sldId id="2847"/>
            <p14:sldId id="2849"/>
            <p14:sldId id="2850"/>
            <p14:sldId id="2848"/>
            <p14:sldId id="2846"/>
            <p14:sldId id="2851"/>
            <p14:sldId id="2840"/>
            <p14:sldId id="2774"/>
            <p14:sldId id="2788"/>
            <p14:sldId id="2778"/>
            <p14:sldId id="2779"/>
            <p14:sldId id="2780"/>
            <p14:sldId id="2781"/>
            <p14:sldId id="2782"/>
            <p14:sldId id="2783"/>
            <p14:sldId id="2784"/>
            <p14:sldId id="2785"/>
            <p14:sldId id="2786"/>
            <p14:sldId id="2787"/>
            <p14:sldId id="2789"/>
            <p14:sldId id="2776"/>
            <p14:sldId id="2777"/>
            <p14:sldId id="2814"/>
            <p14:sldId id="2815"/>
            <p14:sldId id="2816"/>
            <p14:sldId id="2704"/>
            <p14:sldId id="2817"/>
            <p14:sldId id="2793"/>
            <p14:sldId id="2804"/>
            <p14:sldId id="2809"/>
            <p14:sldId id="2820"/>
            <p14:sldId id="2819"/>
            <p14:sldId id="2797"/>
            <p14:sldId id="2796"/>
            <p14:sldId id="2798"/>
            <p14:sldId id="2799"/>
            <p14:sldId id="2800"/>
            <p14:sldId id="2866"/>
            <p14:sldId id="2821"/>
            <p14:sldId id="2865"/>
            <p14:sldId id="2801"/>
            <p14:sldId id="2802"/>
            <p14:sldId id="2805"/>
            <p14:sldId id="2803"/>
            <p14:sldId id="2807"/>
            <p14:sldId id="2822"/>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Lst>
        </p14:section>
        <p14:section name="week 9" id="{A473AF9E-6E11-4B21-8ADA-22E38CD9193C}">
          <p14:sldIdLst>
            <p14:sldId id="2869"/>
            <p14:sldId id="2868"/>
            <p14:sldId id="2870"/>
            <p14:sldId id="2878"/>
            <p14:sldId id="2873"/>
            <p14:sldId id="2872"/>
            <p14:sldId id="2875"/>
            <p14:sldId id="2876"/>
            <p14:sldId id="2877"/>
            <p14:sldId id="2874"/>
            <p14:sldId id="2880"/>
            <p14:sldId id="2879"/>
            <p14:sldId id="2882"/>
            <p14:sldId id="2885"/>
            <p14:sldId id="2884"/>
            <p14:sldId id="2888"/>
            <p14:sldId id="2886"/>
            <p14:sldId id="2887"/>
            <p14:sldId id="2889"/>
            <p14:sldId id="2890"/>
            <p14:sldId id="2891"/>
            <p14:sldId id="2893"/>
            <p14:sldId id="2892"/>
            <p14:sldId id="288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B5B6"/>
    <a:srgbClr val="00007F"/>
    <a:srgbClr val="007B00"/>
    <a:srgbClr val="BFBFBF"/>
    <a:srgbClr val="0000FF"/>
    <a:srgbClr val="B60E0E"/>
    <a:srgbClr val="FF6DC6"/>
    <a:srgbClr val="F90A8D"/>
    <a:srgbClr val="04A6EE"/>
    <a:srgbClr val="FFE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5" autoAdjust="0"/>
    <p:restoredTop sz="96149" autoAdjust="0"/>
  </p:normalViewPr>
  <p:slideViewPr>
    <p:cSldViewPr snapToGrid="0" snapToObjects="1">
      <p:cViewPr>
        <p:scale>
          <a:sx n="75" d="100"/>
          <a:sy n="75" d="100"/>
        </p:scale>
        <p:origin x="2232" y="123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ableStyles" Target="tableStyles.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presProps" Target="presProp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handoutMaster" Target="handoutMasters/handout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viewProps" Target="view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notesMaster" Target="notesMasters/notesMaster1.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260</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2005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06704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374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5816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alpha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5B9670-E5F5-777E-2D53-28A28BB9367D}"/>
              </a:ext>
            </a:extLst>
          </p:cNvPr>
          <p:cNvSpPr>
            <a:spLocks noGrp="1"/>
          </p:cNvSpPr>
          <p:nvPr>
            <p:ph type="pic" sz="quarter" idx="10"/>
          </p:nvPr>
        </p:nvSpPr>
        <p:spPr>
          <a:xfrm>
            <a:off x="-1" y="0"/>
            <a:ext cx="9144000" cy="5143500"/>
          </a:xfrm>
        </p:spPr>
        <p:txBody>
          <a:bodyPr/>
          <a:lstStyle>
            <a:lvl1pPr marL="0" indent="0">
              <a:buNone/>
              <a:defRPr/>
            </a:lvl1pPr>
          </a:lstStyle>
          <a:p>
            <a:endParaRPr lang="en-US"/>
          </a:p>
        </p:txBody>
      </p:sp>
      <p:sp>
        <p:nvSpPr>
          <p:cNvPr id="2" name="Title 1">
            <a:extLst>
              <a:ext uri="{FF2B5EF4-FFF2-40B4-BE49-F238E27FC236}">
                <a16:creationId xmlns:a16="http://schemas.microsoft.com/office/drawing/2014/main" id="{23073B8D-22D2-77BA-916C-1971220451F6}"/>
              </a:ext>
            </a:extLst>
          </p:cNvPr>
          <p:cNvSpPr>
            <a:spLocks noGrp="1"/>
          </p:cNvSpPr>
          <p:nvPr>
            <p:ph type="title"/>
          </p:nvPr>
        </p:nvSpPr>
        <p:spPr>
          <a:xfrm>
            <a:off x="-1" y="0"/>
            <a:ext cx="9144001" cy="5143500"/>
          </a:xfrm>
          <a:solidFill>
            <a:schemeClr val="accent6">
              <a:alpha val="50000"/>
            </a:schemeClr>
          </a:solidFill>
        </p:spPr>
        <p:txBody>
          <a:bodyPr wrap="square">
            <a:noAutofit/>
          </a:bodyPr>
          <a:lstStyle>
            <a:lvl1pPr>
              <a:lnSpc>
                <a:spcPct val="80000"/>
              </a:lnSpc>
              <a:defRPr sz="10900">
                <a:ln w="25400">
                  <a:solidFill>
                    <a:schemeClr val="tx1"/>
                  </a:solidFill>
                </a:ln>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023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127487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 id="2147483656" r:id="rId10"/>
    <p:sldLayoutId id="2147483664"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37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48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5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8.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1</m:t>
                    </m:r>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i="1" smtClean="0">
                        <a:latin typeface="Cambria Math" panose="02040503050406030204" pitchFamily="18" charset="0"/>
                      </a:rPr>
                      <m:t>1</m:t>
                    </m:r>
                    <m:r>
                      <a:rPr lang="en-US" i="1" smtClean="0">
                        <a:latin typeface="Cambria Math" panose="02040503050406030204" pitchFamily="18" charset="0"/>
                      </a:rPr>
                      <m:t>)</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i="1" smtClean="0">
                        <a:latin typeface="Cambria Math" panose="02040503050406030204" pitchFamily="18" charset="0"/>
                      </a:rPr>
                      <m:t>1</m:t>
                    </m:r>
                    <m:r>
                      <a:rPr lang="en-US" i="1" smtClean="0">
                        <a:latin typeface="Cambria Math" panose="02040503050406030204" pitchFamily="18" charset="0"/>
                      </a:rPr>
                      <m:t>)</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m:t>
                    </m:r>
                    <m:r>
                      <a:rPr lang="en-US" sz="1800" i="1" smtClean="0">
                        <a:latin typeface="Cambria Math" panose="02040503050406030204" pitchFamily="18" charset="0"/>
                      </a:rPr>
                      <m:t>1</m:t>
                    </m:r>
                    <m:r>
                      <a:rPr lang="en-US" sz="1800" i="1" smtClean="0">
                        <a:latin typeface="Cambria Math" panose="02040503050406030204" pitchFamily="18" charset="0"/>
                      </a:rPr>
                      <m:t>)</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16</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2</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4</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8</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16</m:t>
                        </m:r>
                        <m:r>
                          <a:rPr lang="en-US" i="1">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32</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2</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4</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8</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16</m:t>
                            </m:r>
                            <m:r>
                              <a:rPr lang="en-US" i="1">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"a chain is only as strong as its weakest link"</a:t>
            </a:r>
          </a:p>
          <a:p>
            <a:r>
              <a:rPr lang="en-US" sz="2400">
                <a:solidFill>
                  <a:schemeClr val="accent2"/>
                </a:solidFill>
                <a:sym typeface="Wingdings" pitchFamily="2" charset="2"/>
              </a:rPr>
              <a:t>- what does this expression mean?</a:t>
            </a:r>
          </a:p>
          <a:p>
            <a:r>
              <a:rPr lang="en-US" sz="2400">
                <a:solidFill>
                  <a:schemeClr val="accent2"/>
                </a:solidFill>
                <a:sym typeface="Wingdings" pitchFamily="2" charset="2"/>
              </a:rPr>
              <a:t>- what is a chain?</a:t>
            </a:r>
          </a:p>
          <a:p>
            <a:r>
              <a:rPr lang="en-US" sz="2400">
                <a:solidFill>
                  <a:schemeClr val="accent2"/>
                </a:solidFill>
                <a:sym typeface="Wingdings" pitchFamily="2" charset="2"/>
              </a:rPr>
              <a:t>- what is a link?</a:t>
            </a:r>
          </a:p>
          <a:p>
            <a:r>
              <a:rPr lang="en-US" sz="2400">
                <a:solidFill>
                  <a:schemeClr val="accent2"/>
                </a:solidFill>
                <a:sym typeface="Wingdings" pitchFamily="2" charset="2"/>
              </a:rPr>
              <a:t>- is this true for real-world metal chains? why or why not?</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linked lists</a:t>
            </a:r>
          </a:p>
        </p:txBody>
      </p:sp>
    </p:spTree>
    <p:extLst>
      <p:ext uri="{BB962C8B-B14F-4D97-AF65-F5344CB8AC3E}">
        <p14:creationId xmlns:p14="http://schemas.microsoft.com/office/powerpoint/2010/main" val="327733633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6E5B-B96D-7AA0-D3F1-04BD9F722FD4}"/>
              </a:ext>
            </a:extLst>
          </p:cNvPr>
          <p:cNvSpPr>
            <a:spLocks noGrp="1"/>
          </p:cNvSpPr>
          <p:nvPr>
            <p:ph type="title"/>
          </p:nvPr>
        </p:nvSpPr>
        <p:spPr/>
        <p:txBody>
          <a:bodyPr/>
          <a:lstStyle/>
          <a:p>
            <a:r>
              <a:rPr lang="en-US"/>
              <a:t>Kahoot review</a:t>
            </a:r>
            <a:br>
              <a:rPr lang="en-US"/>
            </a:br>
            <a:r>
              <a:rPr lang="en-US" sz="3600"/>
              <a:t>(map, %,</a:t>
            </a:r>
            <a:br>
              <a:rPr lang="en-US" sz="3600"/>
            </a:br>
            <a:r>
              <a:rPr lang="en-US" sz="3600"/>
              <a:t>modifying data while you iterate over it)</a:t>
            </a:r>
            <a:endParaRPr lang="en-US"/>
          </a:p>
        </p:txBody>
      </p:sp>
    </p:spTree>
    <p:extLst>
      <p:ext uri="{BB962C8B-B14F-4D97-AF65-F5344CB8AC3E}">
        <p14:creationId xmlns:p14="http://schemas.microsoft.com/office/powerpoint/2010/main" val="190705047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86D93-382E-5397-E030-E9A3F4D855A1}"/>
              </a:ext>
            </a:extLst>
          </p:cNvPr>
          <p:cNvPicPr>
            <a:picLocks noChangeAspect="1"/>
          </p:cNvPicPr>
          <p:nvPr/>
        </p:nvPicPr>
        <p:blipFill>
          <a:blip r:embed="rId2"/>
          <a:stretch>
            <a:fillRect/>
          </a:stretch>
        </p:blipFill>
        <p:spPr>
          <a:xfrm>
            <a:off x="685800" y="838583"/>
            <a:ext cx="7772400" cy="3466334"/>
          </a:xfrm>
          <a:prstGeom prst="rect">
            <a:avLst/>
          </a:prstGeom>
        </p:spPr>
      </p:pic>
    </p:spTree>
    <p:extLst>
      <p:ext uri="{BB962C8B-B14F-4D97-AF65-F5344CB8AC3E}">
        <p14:creationId xmlns:p14="http://schemas.microsoft.com/office/powerpoint/2010/main" val="186076998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Tree>
    <p:extLst>
      <p:ext uri="{BB962C8B-B14F-4D97-AF65-F5344CB8AC3E}">
        <p14:creationId xmlns:p14="http://schemas.microsoft.com/office/powerpoint/2010/main" val="316336224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br>
              <a:rPr lang="en-US" sz="1600">
                <a:latin typeface="+mj-lt"/>
              </a:rPr>
            </a:br>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removeByIndex(</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br>
              <a:rPr lang="en-US" sz="1600">
                <a:solidFill>
                  <a:srgbClr val="007B00"/>
                </a:solidFill>
                <a:effectLst/>
                <a:latin typeface="+mj-lt"/>
              </a:rPr>
            </a:br>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first element with this value.</a:t>
            </a:r>
            <a:br>
              <a:rPr lang="en-US" sz="1600">
                <a:solidFill>
                  <a:srgbClr val="000080"/>
                </a:solidFill>
                <a:effectLst/>
                <a:latin typeface="+mj-lt"/>
              </a:rPr>
            </a:br>
            <a:r>
              <a:rPr lang="en-US" sz="1600" err="1">
                <a:solidFill>
                  <a:srgbClr val="000080"/>
                </a:solidFill>
                <a:effectLst/>
                <a:latin typeface="+mj-lt"/>
              </a:rPr>
              <a:t>void</a:t>
            </a:r>
            <a:r>
              <a:rPr lang="en-US" sz="1600">
                <a:latin typeface="+mj-lt"/>
              </a:rPr>
              <a:t> </a:t>
            </a:r>
            <a:r>
              <a:rPr lang="en-US" sz="1600">
                <a:effectLst/>
                <a:latin typeface="+mj-lt"/>
              </a:rPr>
              <a:t>removeByValue</a:t>
            </a:r>
            <a:r>
              <a:rPr lang="en-US" sz="1600">
                <a:latin typeface="+mj-lt"/>
              </a:rPr>
              <a:t>(</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Many other functions can be included in the list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a few weeks ago, we implemented the list interface using an array</a:t>
            </a:r>
            <a:br>
              <a:rPr lang="en-US"/>
            </a:br>
            <a:br>
              <a:rPr lang="en-US"/>
            </a:br>
            <a:r>
              <a:rPr lang="en-US"/>
              <a:t>this was the </a:t>
            </a:r>
            <a:r>
              <a:rPr lang="en-US" b="1"/>
              <a:t>array list</a:t>
            </a:r>
          </a:p>
        </p:txBody>
      </p:sp>
    </p:spTree>
    <p:extLst>
      <p:ext uri="{BB962C8B-B14F-4D97-AF65-F5344CB8AC3E}">
        <p14:creationId xmlns:p14="http://schemas.microsoft.com/office/powerpoint/2010/main" val="42597831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now we will implement</a:t>
            </a:r>
            <a:br>
              <a:rPr lang="en-US"/>
            </a:br>
            <a:r>
              <a:rPr lang="en-US"/>
              <a:t>the list interface using nodes with links to other nodes</a:t>
            </a:r>
            <a:br>
              <a:rPr lang="en-US"/>
            </a:br>
            <a:br>
              <a:rPr lang="en-US"/>
            </a:br>
            <a:r>
              <a:rPr lang="en-US"/>
              <a:t>this will be the </a:t>
            </a:r>
            <a:r>
              <a:rPr lang="en-US" b="1"/>
              <a:t>linked list</a:t>
            </a:r>
          </a:p>
        </p:txBody>
      </p:sp>
    </p:spTree>
    <p:extLst>
      <p:ext uri="{BB962C8B-B14F-4D97-AF65-F5344CB8AC3E}">
        <p14:creationId xmlns:p14="http://schemas.microsoft.com/office/powerpoint/2010/main" val="161405657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array list</a:t>
            </a:r>
          </a:p>
        </p:txBody>
      </p:sp>
    </p:spTree>
    <p:extLst>
      <p:ext uri="{BB962C8B-B14F-4D97-AF65-F5344CB8AC3E}">
        <p14:creationId xmlns:p14="http://schemas.microsoft.com/office/powerpoint/2010/main" val="52063519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review: </a:t>
            </a:r>
            <a:r>
              <a:rPr lang="en-US"/>
              <a:t>accessing an array [list] is O(1)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9365427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4520377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list.add(</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1943266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r>
              <a:rPr lang="en-US">
                <a:solidFill>
                  <a:srgbClr val="00007F"/>
                </a:solidFill>
                <a:latin typeface="+mj-lt"/>
              </a:rPr>
              <a:t>LinkedList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LinkedList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double</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p>
        </p:txBody>
      </p:sp>
    </p:spTree>
    <p:extLst>
      <p:ext uri="{BB962C8B-B14F-4D97-AF65-F5344CB8AC3E}">
        <p14:creationId xmlns:p14="http://schemas.microsoft.com/office/powerpoint/2010/main" val="59078079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0x234c8b7a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0x7766231a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0x3425ff1a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"Hans"</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"The"</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"Parrot"</a:t>
            </a:r>
            <a:r>
              <a:rPr lang="en-US">
                <a:latin typeface="+mj-lt"/>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'H' 'a' 'n' 's'</a:t>
            </a:r>
            <a:endParaRPr lang="en-US" sz="1800">
              <a:solidFill>
                <a:srgbClr val="F90A8D"/>
              </a:solidFill>
              <a:latin typeface="Consolas" panose="020B0609020204030204" pitchFamily="49" charset="0"/>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'T' 'h' 'e'</a:t>
            </a:r>
            <a:endParaRPr lang="en-US" sz="1800">
              <a:solidFill>
                <a:srgbClr val="F90A8D"/>
              </a:solidFill>
              <a:latin typeface="Consolas" panose="020B0609020204030204" pitchFamily="49" charset="0"/>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String</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linked list implementation</a:t>
            </a:r>
          </a:p>
        </p:txBody>
      </p:sp>
    </p:spTree>
    <p:extLst>
      <p:ext uri="{BB962C8B-B14F-4D97-AF65-F5344CB8AC3E}">
        <p14:creationId xmlns:p14="http://schemas.microsoft.com/office/powerpoint/2010/main" val="2832932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BA301-917E-3EDB-2074-68B6284DC2AD}"/>
              </a:ext>
            </a:extLst>
          </p:cNvPr>
          <p:cNvSpPr>
            <a:spLocks noGrp="1"/>
          </p:cNvSpPr>
          <p:nvPr>
            <p:ph type="title"/>
          </p:nvPr>
        </p:nvSpPr>
        <p:spPr/>
        <p:txBody>
          <a:bodyPr/>
          <a:lstStyle/>
          <a:p>
            <a:r>
              <a:rPr lang="en-US"/>
              <a:t>write the usage code first</a:t>
            </a:r>
          </a:p>
        </p:txBody>
      </p:sp>
    </p:spTree>
    <p:extLst>
      <p:ext uri="{BB962C8B-B14F-4D97-AF65-F5344CB8AC3E}">
        <p14:creationId xmlns:p14="http://schemas.microsoft.com/office/powerpoint/2010/main" val="181881788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972C9-B1D8-728D-17EE-082599BBAEAB}"/>
              </a:ext>
            </a:extLst>
          </p:cNvPr>
          <p:cNvPicPr>
            <a:picLocks noChangeAspect="1"/>
          </p:cNvPicPr>
          <p:nvPr/>
        </p:nvPicPr>
        <p:blipFill>
          <a:blip r:embed="rId2"/>
          <a:stretch>
            <a:fillRect/>
          </a:stretch>
        </p:blipFill>
        <p:spPr>
          <a:xfrm>
            <a:off x="1454727" y="1336074"/>
            <a:ext cx="6234546" cy="2471352"/>
          </a:xfrm>
          <a:prstGeom prst="rect">
            <a:avLst/>
          </a:prstGeom>
        </p:spPr>
      </p:pic>
    </p:spTree>
    <p:extLst>
      <p:ext uri="{BB962C8B-B14F-4D97-AF65-F5344CB8AC3E}">
        <p14:creationId xmlns:p14="http://schemas.microsoft.com/office/powerpoint/2010/main" val="122531962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Node</a:t>
            </a:r>
            <a:r>
              <a:rPr lang="en-US"/>
              <a:t> and </a:t>
            </a:r>
            <a:r>
              <a:rPr lang="en-US">
                <a:latin typeface="+mj-lt"/>
              </a:rPr>
              <a:t>LinkedList</a:t>
            </a:r>
          </a:p>
        </p:txBody>
      </p:sp>
    </p:spTree>
    <p:extLst>
      <p:ext uri="{BB962C8B-B14F-4D97-AF65-F5344CB8AC3E}">
        <p14:creationId xmlns:p14="http://schemas.microsoft.com/office/powerpoint/2010/main" val="233432184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A8676-33E0-B29F-FFA2-073C7607DC36}"/>
              </a:ext>
            </a:extLst>
          </p:cNvPr>
          <p:cNvPicPr>
            <a:picLocks noChangeAspect="1"/>
          </p:cNvPicPr>
          <p:nvPr/>
        </p:nvPicPr>
        <p:blipFill>
          <a:blip r:embed="rId2"/>
          <a:stretch>
            <a:fillRect/>
          </a:stretch>
        </p:blipFill>
        <p:spPr>
          <a:xfrm>
            <a:off x="2549236" y="538821"/>
            <a:ext cx="4045528" cy="4065858"/>
          </a:xfrm>
          <a:prstGeom prst="rect">
            <a:avLst/>
          </a:prstGeom>
        </p:spPr>
      </p:pic>
    </p:spTree>
    <p:extLst>
      <p:ext uri="{BB962C8B-B14F-4D97-AF65-F5344CB8AC3E}">
        <p14:creationId xmlns:p14="http://schemas.microsoft.com/office/powerpoint/2010/main" val="32321609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size()</a:t>
            </a:r>
          </a:p>
        </p:txBody>
      </p:sp>
    </p:spTree>
    <p:extLst>
      <p:ext uri="{BB962C8B-B14F-4D97-AF65-F5344CB8AC3E}">
        <p14:creationId xmlns:p14="http://schemas.microsoft.com/office/powerpoint/2010/main" val="18782646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all code</a:t>
            </a:r>
            <a:endParaRPr lang="en-US">
              <a:latin typeface="+mj-lt"/>
            </a:endParaRPr>
          </a:p>
        </p:txBody>
      </p:sp>
    </p:spTree>
    <p:extLst>
      <p:ext uri="{BB962C8B-B14F-4D97-AF65-F5344CB8AC3E}">
        <p14:creationId xmlns:p14="http://schemas.microsoft.com/office/powerpoint/2010/main" val="158321155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11E9F-2D90-52D0-509A-C2875521E6BC}"/>
              </a:ext>
            </a:extLst>
          </p:cNvPr>
          <p:cNvPicPr>
            <a:picLocks noChangeAspect="1"/>
          </p:cNvPicPr>
          <p:nvPr/>
        </p:nvPicPr>
        <p:blipFill>
          <a:blip r:embed="rId2"/>
          <a:stretch>
            <a:fillRect/>
          </a:stretch>
        </p:blipFill>
        <p:spPr>
          <a:xfrm>
            <a:off x="2324100" y="152400"/>
            <a:ext cx="4495800" cy="4838700"/>
          </a:xfrm>
          <a:prstGeom prst="rect">
            <a:avLst/>
          </a:prstGeom>
        </p:spPr>
      </p:pic>
    </p:spTree>
    <p:extLst>
      <p:ext uri="{BB962C8B-B14F-4D97-AF65-F5344CB8AC3E}">
        <p14:creationId xmlns:p14="http://schemas.microsoft.com/office/powerpoint/2010/main" val="4232707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32704"/>
            <a:ext cx="8396548" cy="4278094"/>
          </a:xfrm>
          <a:prstGeom prst="rect">
            <a:avLst/>
          </a:prstGeom>
          <a:noFill/>
        </p:spPr>
        <p:txBody>
          <a:bodyPr wrap="square" rtlCol="0" anchor="ctr">
            <a:spAutoFit/>
          </a:bodyPr>
          <a:lstStyle/>
          <a:p>
            <a:r>
              <a:rPr lang="en-US" sz="3200" b="1">
                <a:solidFill>
                  <a:schemeClr val="bg1"/>
                </a:solidFill>
              </a:rPr>
              <a:t>ANNOUNCEMENTS</a:t>
            </a:r>
            <a:br>
              <a:rPr lang="en-US" sz="2400" b="1">
                <a:solidFill>
                  <a:schemeClr val="bg1"/>
                </a:solidFill>
              </a:rPr>
            </a:br>
            <a:r>
              <a:rPr lang="en-US" sz="2400">
                <a:solidFill>
                  <a:schemeClr val="bg1"/>
                </a:solidFill>
              </a:rPr>
              <a:t>it's snowing! </a:t>
            </a:r>
            <a:r>
              <a:rPr kumimoji="0" lang="en-US" sz="2400" b="0" i="0" u="none" strike="noStrike" kern="1200" cap="none" spc="0" normalizeH="0" baseline="0" noProof="0">
                <a:ln>
                  <a:noFill/>
                </a:ln>
                <a:solidFill>
                  <a:schemeClr val="bg1"/>
                </a:solidFill>
                <a:effectLst/>
                <a:uLnTx/>
                <a:uFillTx/>
                <a:ea typeface="Segoe UI Emoji" panose="020B0502040204020203" pitchFamily="34" charset="0"/>
                <a:cs typeface="+mj-cs"/>
              </a:rPr>
              <a:t>☃️</a:t>
            </a:r>
            <a:endParaRPr lang="en-US" sz="2400">
              <a:solidFill>
                <a:schemeClr val="bg1"/>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for a linked list, recalculating size() is O(n)</a:t>
            </a:r>
          </a:p>
          <a:p>
            <a:r>
              <a:rPr lang="en-US" sz="2400">
                <a:solidFill>
                  <a:schemeClr val="accent2"/>
                </a:solidFill>
                <a:sym typeface="Wingdings" pitchFamily="2" charset="2"/>
              </a:rPr>
              <a:t>- why?</a:t>
            </a:r>
          </a:p>
          <a:p>
            <a:r>
              <a:rPr lang="en-US" sz="2400">
                <a:solidFill>
                  <a:schemeClr val="accent2"/>
                </a:solidFill>
                <a:sym typeface="Wingdings" pitchFamily="2" charset="2"/>
              </a:rPr>
              <a:t>- how could you make size() (or perhaps... size) O(1)?</a:t>
            </a:r>
          </a:p>
          <a:p>
            <a:r>
              <a:rPr lang="en-US" sz="2400">
                <a:solidFill>
                  <a:schemeClr val="accent2"/>
                </a:solidFill>
                <a:sym typeface="Wingdings" pitchFamily="2" charset="2"/>
              </a:rPr>
              <a:t>-- is this </a:t>
            </a:r>
            <a:r>
              <a:rPr lang="en-US" sz="2400" i="1">
                <a:solidFill>
                  <a:schemeClr val="accent2"/>
                </a:solidFill>
                <a:sym typeface="Wingdings" pitchFamily="2" charset="2"/>
              </a:rPr>
              <a:t>spooky</a:t>
            </a:r>
            <a:r>
              <a:rPr lang="en-US" sz="2400">
                <a:solidFill>
                  <a:schemeClr val="accent2"/>
                </a:solidFill>
                <a:sym typeface="Wingdings" pitchFamily="2" charset="2"/>
              </a:rPr>
              <a:t> in any way?</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2"/>
              </a:solidFill>
              <a:sym typeface="Wingdings" pitchFamily="2" charset="2"/>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linked list big O, garbage collection preview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4"/>
              </a:solidFill>
            </a:endParaRPr>
          </a:p>
        </p:txBody>
      </p:sp>
    </p:spTree>
    <p:extLst>
      <p:ext uri="{BB962C8B-B14F-4D97-AF65-F5344CB8AC3E}">
        <p14:creationId xmlns:p14="http://schemas.microsoft.com/office/powerpoint/2010/main" val="76207217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277153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21285976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9F2DB-430A-C034-AE9F-0A324B07B2B3}"/>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80F48A69-F890-B02B-5757-4F87533763D1}"/>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how would implement this method?</a:t>
            </a:r>
          </a:p>
          <a:p>
            <a:pPr lvl="1"/>
            <a:r>
              <a:rPr lang="en-US" sz="1600" dirty="0">
                <a:latin typeface="+mn-lt"/>
              </a:rPr>
              <a:t>start out with...</a:t>
            </a:r>
          </a:p>
          <a:p>
            <a:pPr lvl="2"/>
            <a:r>
              <a:rPr lang="en-US" sz="1600" dirty="0"/>
              <a:t>curr = head</a:t>
            </a:r>
            <a:endParaRPr lang="en-US" sz="1600" dirty="0">
              <a:latin typeface="+mn-lt"/>
            </a:endParaRPr>
          </a:p>
          <a:p>
            <a:pPr lvl="2"/>
            <a:r>
              <a:rPr lang="en-US" sz="1600" dirty="0"/>
              <a:t>result = 0</a:t>
            </a:r>
          </a:p>
          <a:p>
            <a:pPr lvl="1"/>
            <a:r>
              <a:rPr lang="en-US" sz="1600" dirty="0">
                <a:latin typeface="+mn-lt"/>
              </a:rPr>
              <a:t>while </a:t>
            </a:r>
            <a:r>
              <a:rPr lang="en-US" sz="1600" dirty="0"/>
              <a:t>curr</a:t>
            </a:r>
            <a:r>
              <a:rPr lang="en-US" sz="1600" dirty="0">
                <a:latin typeface="+mn-lt"/>
              </a:rPr>
              <a:t> not </a:t>
            </a:r>
            <a:r>
              <a:rPr lang="en-US" sz="1600" dirty="0"/>
              <a:t>null</a:t>
            </a:r>
            <a:r>
              <a:rPr lang="en-US" sz="1600" dirty="0">
                <a:latin typeface="+mn-lt"/>
              </a:rPr>
              <a:t>...  </a:t>
            </a:r>
            <a:r>
              <a:rPr lang="en-US" sz="1600" dirty="0"/>
              <a:t>++result</a:t>
            </a:r>
            <a:r>
              <a:rPr lang="en-US" sz="1600" dirty="0">
                <a:latin typeface="+mn-lt"/>
              </a:rPr>
              <a:t>  and set  </a:t>
            </a:r>
            <a:r>
              <a:rPr lang="en-US" sz="1600" dirty="0"/>
              <a:t>curr = curr.next</a:t>
            </a:r>
          </a:p>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r>
              <a:rPr lang="en-US" sz="1600" dirty="0">
                <a:solidFill>
                  <a:srgbClr val="0000FF"/>
                </a:solidFill>
                <a:latin typeface="+mn-lt"/>
              </a:rPr>
              <a:t>what is the runtime of this approach?</a:t>
            </a:r>
          </a:p>
          <a:p>
            <a:pPr lvl="1"/>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38113664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96EDC3-D3F5-1A9E-F1E4-9E97FFC3082C}"/>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a whole bunch of different functions now have to modify the instance variable size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functions that use size will be very weirdly broken)</a:t>
            </a:r>
            <a:b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0000"/>
                </a:solidFill>
                <a:effectLst/>
                <a:uLnTx/>
                <a:uFillTx/>
                <a:ea typeface="Segoe UI Emoji" panose="020B0502040204020203" pitchFamily="34" charset="0"/>
                <a:cs typeface="+mj-cs"/>
              </a:rPr>
              <a:t>maybe... </a:t>
            </a: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start out with size() as a function, get everything working perfectly, and then (very carefully) rewrite size as an instance variable</a:t>
            </a:r>
            <a:b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7B00"/>
                </a:solidFill>
                <a:effectLst/>
                <a:uLnTx/>
                <a:uFillTx/>
                <a:ea typeface="Segoe UI Emoji" panose="020B0502040204020203" pitchFamily="34" charset="0"/>
                <a:cs typeface="+mj-cs"/>
              </a:rPr>
              <a:t>note:</a:t>
            </a:r>
            <a:r>
              <a:rPr kumimoji="0" lang="en-US" sz="1800" b="0" i="0" u="none" strike="noStrike" kern="1200" cap="none" spc="0" normalizeH="0" baseline="0" noProof="0">
                <a:ln>
                  <a:noFill/>
                </a:ln>
                <a:solidFill>
                  <a:srgbClr val="007B00"/>
                </a:solidFill>
                <a:effectLst/>
                <a:uLnTx/>
                <a:uFillTx/>
                <a:ea typeface="Segoe UI Emoji" panose="020B0502040204020203" pitchFamily="34" charset="0"/>
                <a:cs typeface="+mj-cs"/>
              </a:rPr>
              <a:t> none of the homework problems require you to know the size of the list</a:t>
            </a:r>
            <a:endParaRPr lang="en-US" sz="3200">
              <a:solidFill>
                <a:srgbClr val="007B00"/>
              </a:solidFill>
            </a:endParaRPr>
          </a:p>
        </p:txBody>
      </p:sp>
    </p:spTree>
    <p:extLst>
      <p:ext uri="{BB962C8B-B14F-4D97-AF65-F5344CB8AC3E}">
        <p14:creationId xmlns:p14="http://schemas.microsoft.com/office/powerpoint/2010/main" val="134338102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2DB3-6050-DA54-121A-EB5B978CCFA2}"/>
              </a:ext>
            </a:extLst>
          </p:cNvPr>
          <p:cNvSpPr>
            <a:spLocks noGrp="1"/>
          </p:cNvSpPr>
          <p:nvPr>
            <p:ph type="title"/>
          </p:nvPr>
        </p:nvSpPr>
        <p:spPr/>
        <p:txBody>
          <a:bodyPr/>
          <a:lstStyle/>
          <a:p>
            <a:r>
              <a:rPr lang="en-US" sz="4000"/>
              <a:t>link lsssssst</a:t>
            </a:r>
            <a:endParaRPr lang="en-US" sz="8800"/>
          </a:p>
        </p:txBody>
      </p:sp>
    </p:spTree>
    <p:extLst>
      <p:ext uri="{BB962C8B-B14F-4D97-AF65-F5344CB8AC3E}">
        <p14:creationId xmlns:p14="http://schemas.microsoft.com/office/powerpoint/2010/main" val="145080537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algn="ctr" defTabSz="342886">
              <a:spcBef>
                <a:spcPct val="20000"/>
              </a:spcBef>
              <a:buClr>
                <a:srgbClr val="FFFFFF">
                  <a:lumMod val="65000"/>
                </a:srgbClr>
              </a:buClr>
            </a:pPr>
            <a:r>
              <a:rPr lang="en-US" sz="3200">
                <a:latin typeface="Consolas"/>
              </a:rPr>
              <a:t>head</a:t>
            </a:r>
            <a:endParaRPr lang="en-US" sz="3200">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defTabSz="342886">
              <a:spcBef>
                <a:spcPct val="20000"/>
              </a:spcBef>
              <a:buClr>
                <a:srgbClr val="FFFFFF">
                  <a:lumMod val="65000"/>
                </a:srgbClr>
              </a:buClr>
            </a:pPr>
            <a:r>
              <a:rPr lang="en-US" sz="2000">
                <a:latin typeface="Consolas"/>
              </a:rPr>
              <a:t>head.next</a:t>
            </a:r>
            <a:endParaRPr lang="en-US" sz="2000">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defTabSz="342886">
              <a:spcBef>
                <a:spcPct val="20000"/>
              </a:spcBef>
              <a:buClr>
                <a:srgbClr val="FFFFFF">
                  <a:lumMod val="65000"/>
                </a:srgbClr>
              </a:buClr>
            </a:pPr>
            <a:r>
              <a:rPr lang="en-US" sz="1400">
                <a:latin typeface="Consolas"/>
              </a:rPr>
              <a:t>null</a:t>
            </a:r>
            <a:endParaRPr lang="en-US" sz="14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424697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pPr algn="l"/>
            <a:r>
              <a:rPr lang="en-US" sz="3600">
                <a:latin typeface="+mj-lt"/>
              </a:rPr>
              <a:t>addFront(value) </a:t>
            </a:r>
            <a:r>
              <a:rPr lang="en-US" sz="3600">
                <a:solidFill>
                  <a:schemeClr val="accent6">
                    <a:lumMod val="60000"/>
                    <a:lumOff val="40000"/>
                  </a:schemeClr>
                </a:solidFill>
                <a:latin typeface="+mj-lt"/>
              </a:rPr>
              <a:t>// add(0, value)</a:t>
            </a:r>
          </a:p>
        </p:txBody>
      </p:sp>
    </p:spTree>
    <p:extLst>
      <p:ext uri="{BB962C8B-B14F-4D97-AF65-F5344CB8AC3E}">
        <p14:creationId xmlns:p14="http://schemas.microsoft.com/office/powerpoint/2010/main" val="34884777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3919505137"/>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1215615689"/>
              </p:ext>
            </p:extLst>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170E096F-1947-A8C7-D783-4C02C2C567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74794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4110164883"/>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40382891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08610" y="1793511"/>
            <a:ext cx="4737697"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344E341-7E0E-27EE-634F-AE00DD28B691}"/>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613BC59-F2CB-402F-4544-B27142FD7B94}"/>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00323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2978061690"/>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1033744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8474092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398034" y="1681758"/>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4782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8319985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C5605796-787E-7E39-FE13-A7E3DD368210}"/>
              </a:ext>
            </a:extLst>
          </p:cNvPr>
          <p:cNvSpPr txBox="1"/>
          <p:nvPr/>
        </p:nvSpPr>
        <p:spPr>
          <a:xfrm>
            <a:off x="733817" y="1607210"/>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2235011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726277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BA867FC-CAF9-3E77-CD6C-B1223AD7C8B6}"/>
              </a:ext>
            </a:extLst>
          </p:cNvPr>
          <p:cNvSpPr txBox="1"/>
          <p:nvPr/>
        </p:nvSpPr>
        <p:spPr>
          <a:xfrm>
            <a:off x="1362292" y="3161998"/>
            <a:ext cx="6958195" cy="369332"/>
          </a:xfrm>
          <a:prstGeom prst="rect">
            <a:avLst/>
          </a:prstGeom>
          <a:noFill/>
        </p:spPr>
        <p:txBody>
          <a:bodyPr wrap="square" rtlCol="0">
            <a:spAutoFit/>
          </a:bodyPr>
          <a:lstStyle/>
          <a:p>
            <a:r>
              <a:rPr lang="en-US">
                <a:solidFill>
                  <a:schemeClr val="accent6"/>
                </a:solidFill>
                <a:latin typeface="+mj-lt"/>
              </a:rPr>
              <a:t>// tmp leaves scope</a:t>
            </a:r>
          </a:p>
        </p:txBody>
      </p:sp>
    </p:spTree>
    <p:extLst>
      <p:ext uri="{BB962C8B-B14F-4D97-AF65-F5344CB8AC3E}">
        <p14:creationId xmlns:p14="http://schemas.microsoft.com/office/powerpoint/2010/main" val="7183385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262178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75DE-324C-2F5E-15A7-DA39059A7CEB}"/>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172526261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273948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720899" y="1383749"/>
            <a:ext cx="3713119"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79140883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3133758202"/>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118216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1806751" y="1383749"/>
            <a:ext cx="4123656"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7996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9017721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D58D1B5-BBBB-CECE-5900-EBC44E2F7865}"/>
              </a:ext>
            </a:extLst>
          </p:cNvPr>
          <p:cNvSpPr txBox="1"/>
          <p:nvPr/>
        </p:nvSpPr>
        <p:spPr>
          <a:xfrm>
            <a:off x="1091724" y="1383749"/>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3376643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165787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6558898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0D9F6DAB-1521-E046-0E11-A5079726BE9E}"/>
              </a:ext>
            </a:extLst>
          </p:cNvPr>
          <p:cNvCxnSpPr>
            <a:cxnSpLocks/>
          </p:cNvCxnSpPr>
          <p:nvPr/>
        </p:nvCxnSpPr>
        <p:spPr>
          <a:xfrm>
            <a:off x="2605025"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71599B29-0247-BBCC-266C-4E49C6283EEE}"/>
              </a:ext>
            </a:extLst>
          </p:cNvPr>
          <p:cNvGraphicFramePr>
            <a:graphicFrameLocks noGrp="1"/>
          </p:cNvGraphicFramePr>
          <p:nvPr>
            <p:extLst>
              <p:ext uri="{D42A27DB-BD31-4B8C-83A1-F6EECF244321}">
                <p14:modId xmlns:p14="http://schemas.microsoft.com/office/powerpoint/2010/main" val="780546251"/>
              </p:ext>
            </p:extLst>
          </p:nvPr>
        </p:nvGraphicFramePr>
        <p:xfrm>
          <a:off x="2250337"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9AAA0982-869A-8B7C-1E0B-74D15F840634}"/>
              </a:ext>
            </a:extLst>
          </p:cNvPr>
          <p:cNvCxnSpPr>
            <a:cxnSpLocks/>
          </p:cNvCxnSpPr>
          <p:nvPr/>
        </p:nvCxnSpPr>
        <p:spPr>
          <a:xfrm>
            <a:off x="4063088"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36FDAFCC-7E3D-D0F3-1D97-BD4E69ED963F}"/>
              </a:ext>
            </a:extLst>
          </p:cNvPr>
          <p:cNvGraphicFramePr>
            <a:graphicFrameLocks noGrp="1"/>
          </p:cNvGraphicFramePr>
          <p:nvPr>
            <p:extLst>
              <p:ext uri="{D42A27DB-BD31-4B8C-83A1-F6EECF244321}">
                <p14:modId xmlns:p14="http://schemas.microsoft.com/office/powerpoint/2010/main" val="3784335560"/>
              </p:ext>
            </p:extLst>
          </p:nvPr>
        </p:nvGraphicFramePr>
        <p:xfrm>
          <a:off x="3708400"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D7B6B7EF-B335-617A-28D4-45F24146B984}"/>
              </a:ext>
            </a:extLst>
          </p:cNvPr>
          <p:cNvCxnSpPr>
            <a:cxnSpLocks/>
          </p:cNvCxnSpPr>
          <p:nvPr/>
        </p:nvCxnSpPr>
        <p:spPr>
          <a:xfrm>
            <a:off x="55617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C40AE095-A923-8D8F-D66C-F614C800624F}"/>
              </a:ext>
            </a:extLst>
          </p:cNvPr>
          <p:cNvGraphicFramePr>
            <a:graphicFrameLocks noGrp="1"/>
          </p:cNvGraphicFramePr>
          <p:nvPr>
            <p:extLst>
              <p:ext uri="{D42A27DB-BD31-4B8C-83A1-F6EECF244321}">
                <p14:modId xmlns:p14="http://schemas.microsoft.com/office/powerpoint/2010/main" val="3285691162"/>
              </p:ext>
            </p:extLst>
          </p:nvPr>
        </p:nvGraphicFramePr>
        <p:xfrm>
          <a:off x="52071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7D6F5313-27A8-C9CA-3195-0D63C832BB65}"/>
              </a:ext>
            </a:extLst>
          </p:cNvPr>
          <p:cNvSpPr txBox="1"/>
          <p:nvPr/>
        </p:nvSpPr>
        <p:spPr>
          <a:xfrm>
            <a:off x="2250336" y="3159760"/>
            <a:ext cx="4424989" cy="461665"/>
          </a:xfrm>
          <a:prstGeom prst="rect">
            <a:avLst/>
          </a:prstGeom>
          <a:noFill/>
        </p:spPr>
        <p:txBody>
          <a:bodyPr wrap="square" rtlCol="0">
            <a:spAutoFit/>
          </a:bodyPr>
          <a:lstStyle/>
          <a:p>
            <a:pPr algn="ctr"/>
            <a:r>
              <a:rPr lang="en-US" sz="2400"/>
              <a:t>(even) more abstract diagram</a:t>
            </a:r>
          </a:p>
        </p:txBody>
      </p:sp>
    </p:spTree>
    <p:extLst>
      <p:ext uri="{BB962C8B-B14F-4D97-AF65-F5344CB8AC3E}">
        <p14:creationId xmlns:p14="http://schemas.microsoft.com/office/powerpoint/2010/main" val="8515079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3600"/>
              <a:t>example to try on paper</a:t>
            </a:r>
          </a:p>
        </p:txBody>
      </p:sp>
    </p:spTree>
    <p:extLst>
      <p:ext uri="{BB962C8B-B14F-4D97-AF65-F5344CB8AC3E}">
        <p14:creationId xmlns:p14="http://schemas.microsoft.com/office/powerpoint/2010/main" val="33064042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4818304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98120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extLst>
              <p:ext uri="{D42A27DB-BD31-4B8C-83A1-F6EECF244321}">
                <p14:modId xmlns:p14="http://schemas.microsoft.com/office/powerpoint/2010/main" val="3027369239"/>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34746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2849133676"/>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397944834"/>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9477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195076856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9083381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725404542"/>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17051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636040131"/>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0308102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55005727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9802984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extLst>
              <p:ext uri="{D42A27DB-BD31-4B8C-83A1-F6EECF244321}">
                <p14:modId xmlns:p14="http://schemas.microsoft.com/office/powerpoint/2010/main" val="3888517920"/>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extLst>
              <p:ext uri="{D42A27DB-BD31-4B8C-83A1-F6EECF244321}">
                <p14:modId xmlns:p14="http://schemas.microsoft.com/office/powerpoint/2010/main" val="2955458809"/>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extLst>
              <p:ext uri="{D42A27DB-BD31-4B8C-83A1-F6EECF244321}">
                <p14:modId xmlns:p14="http://schemas.microsoft.com/office/powerpoint/2010/main" val="3846009086"/>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extLst>
              <p:ext uri="{D42A27DB-BD31-4B8C-83A1-F6EECF244321}">
                <p14:modId xmlns:p14="http://schemas.microsoft.com/office/powerpoint/2010/main" val="4024382018"/>
              </p:ext>
            </p:extLst>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extLst>
              <p:ext uri="{D42A27DB-BD31-4B8C-83A1-F6EECF244321}">
                <p14:modId xmlns:p14="http://schemas.microsoft.com/office/powerpoint/2010/main" val="2955072272"/>
              </p:ext>
            </p:extLst>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02883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25699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br>
              <a:rPr lang="en-US" sz="4000"/>
            </a:br>
            <a:r>
              <a:rPr lang="en-US" sz="4000"/>
              <a:t>same big O or different big O?</a:t>
            </a:r>
          </a:p>
        </p:txBody>
      </p:sp>
    </p:spTree>
    <p:extLst>
      <p:ext uri="{BB962C8B-B14F-4D97-AF65-F5344CB8AC3E}">
        <p14:creationId xmlns:p14="http://schemas.microsoft.com/office/powerpoint/2010/main" val="254661194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r>
              <a:rPr lang="en-US" sz="4000">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4000"/>
            </a:br>
            <a:r>
              <a:rPr lang="en-US" sz="4000"/>
              <a:t>same big O or different big O?</a:t>
            </a:r>
            <a:br>
              <a:rPr lang="en-US" sz="4000"/>
            </a:br>
            <a:r>
              <a:rPr lang="en-US" sz="4000">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44344866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doubly-linked list</a:t>
            </a:r>
          </a:p>
        </p:txBody>
      </p:sp>
    </p:spTree>
    <p:extLst>
      <p:ext uri="{BB962C8B-B14F-4D97-AF65-F5344CB8AC3E}">
        <p14:creationId xmlns:p14="http://schemas.microsoft.com/office/powerpoint/2010/main" val="32258240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extLst>
              <p:ext uri="{D42A27DB-BD31-4B8C-83A1-F6EECF244321}">
                <p14:modId xmlns:p14="http://schemas.microsoft.com/office/powerpoint/2010/main" val="2386578504"/>
              </p:ext>
            </p:extLst>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extLst>
              <p:ext uri="{D42A27DB-BD31-4B8C-83A1-F6EECF244321}">
                <p14:modId xmlns:p14="http://schemas.microsoft.com/office/powerpoint/2010/main" val="1835630703"/>
              </p:ext>
            </p:extLst>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extLst>
              <p:ext uri="{D42A27DB-BD31-4B8C-83A1-F6EECF244321}">
                <p14:modId xmlns:p14="http://schemas.microsoft.com/office/powerpoint/2010/main" val="3247935934"/>
              </p:ext>
            </p:extLst>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extLst>
              <p:ext uri="{D42A27DB-BD31-4B8C-83A1-F6EECF244321}">
                <p14:modId xmlns:p14="http://schemas.microsoft.com/office/powerpoint/2010/main" val="3366693798"/>
              </p:ext>
            </p:extLst>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extLst>
              <p:ext uri="{D42A27DB-BD31-4B8C-83A1-F6EECF244321}">
                <p14:modId xmlns:p14="http://schemas.microsoft.com/office/powerpoint/2010/main" val="3129235343"/>
              </p:ext>
            </p:extLst>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r>
              <a:rPr lang="en-US">
                <a:latin typeface="+mj-lt"/>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r>
              <a:rPr lang="en-US">
                <a:latin typeface="+mj-lt"/>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extLst>
              <p:ext uri="{D42A27DB-BD31-4B8C-83A1-F6EECF244321}">
                <p14:modId xmlns:p14="http://schemas.microsoft.com/office/powerpoint/2010/main" val="2617764327"/>
              </p:ext>
            </p:extLst>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extLst>
              <p:ext uri="{D42A27DB-BD31-4B8C-83A1-F6EECF244321}">
                <p14:modId xmlns:p14="http://schemas.microsoft.com/office/powerpoint/2010/main" val="182300448"/>
              </p:ext>
            </p:extLst>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extLst>
              <p:ext uri="{D42A27DB-BD31-4B8C-83A1-F6EECF244321}">
                <p14:modId xmlns:p14="http://schemas.microsoft.com/office/powerpoint/2010/main" val="1444481754"/>
              </p:ext>
            </p:extLst>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extLst>
              <p:ext uri="{D42A27DB-BD31-4B8C-83A1-F6EECF244321}">
                <p14:modId xmlns:p14="http://schemas.microsoft.com/office/powerpoint/2010/main" val="2964131877"/>
              </p:ext>
            </p:extLst>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extLst>
              <p:ext uri="{D42A27DB-BD31-4B8C-83A1-F6EECF244321}">
                <p14:modId xmlns:p14="http://schemas.microsoft.com/office/powerpoint/2010/main" val="1570488541"/>
              </p:ext>
            </p:extLst>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tail;</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Node2</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prev;</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extLst>
              <p:ext uri="{D42A27DB-BD31-4B8C-83A1-F6EECF244321}">
                <p14:modId xmlns:p14="http://schemas.microsoft.com/office/powerpoint/2010/main" val="3724830372"/>
              </p:ext>
            </p:extLst>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extLst>
              <p:ext uri="{D42A27DB-BD31-4B8C-83A1-F6EECF244321}">
                <p14:modId xmlns:p14="http://schemas.microsoft.com/office/powerpoint/2010/main" val="1065812170"/>
              </p:ext>
            </p:extLst>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extLst>
              <p:ext uri="{D42A27DB-BD31-4B8C-83A1-F6EECF244321}">
                <p14:modId xmlns:p14="http://schemas.microsoft.com/office/powerpoint/2010/main" val="2735795974"/>
              </p:ext>
            </p:extLst>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algn="ctr"/>
            <a:r>
              <a:rPr lang="en-US" sz="4000">
                <a:solidFill>
                  <a:srgbClr val="09B5B6"/>
                </a:solidFill>
                <a:latin typeface="+mj-lt"/>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algn="ctr"/>
            <a:r>
              <a:rPr lang="en-US" sz="4000">
                <a:solidFill>
                  <a:srgbClr val="09B5B6"/>
                </a:solidFill>
                <a:latin typeface="+mj-lt"/>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algn="ctr"/>
            <a:r>
              <a:rPr lang="en-US" sz="4000">
                <a:solidFill>
                  <a:srgbClr val="09B5B6"/>
                </a:solidFill>
                <a:latin typeface="+mj-lt"/>
              </a:rPr>
              <a:t>5.0</a:t>
            </a:r>
          </a:p>
        </p:txBody>
      </p:sp>
    </p:spTree>
    <p:extLst>
      <p:ext uri="{BB962C8B-B14F-4D97-AF65-F5344CB8AC3E}">
        <p14:creationId xmlns:p14="http://schemas.microsoft.com/office/powerpoint/2010/main" val="92175081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366735165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B21C71DD-6F00-FE91-9B0D-D0234567454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3DCE2862-E596-5DD7-3385-8C4AEDD8D5C3}"/>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382981" y="1071990"/>
            <a:ext cx="1108362" cy="369332"/>
          </a:xfrm>
          <a:prstGeom prst="rect">
            <a:avLst/>
          </a:prstGeom>
          <a:noFill/>
        </p:spPr>
        <p:txBody>
          <a:bodyPr wrap="square" rtlCol="0">
            <a:spAutoFit/>
          </a:bodyPr>
          <a:lstStyle/>
          <a:p>
            <a:r>
              <a:rPr lang="en-US">
                <a:latin typeface="+mj-lt"/>
              </a:rPr>
              <a:t>head</a:t>
            </a:r>
          </a:p>
        </p:txBody>
      </p:sp>
      <p:cxnSp>
        <p:nvCxnSpPr>
          <p:cNvPr id="17" name="Straight Arrow Connector 16">
            <a:extLst>
              <a:ext uri="{FF2B5EF4-FFF2-40B4-BE49-F238E27FC236}">
                <a16:creationId xmlns:a16="http://schemas.microsoft.com/office/drawing/2014/main" id="{B7829F23-69B2-F95C-F7D6-6EB43CA78873}"/>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DBC09113-7B9A-C40E-F57B-61CE47218A0F}"/>
              </a:ext>
            </a:extLst>
          </p:cNvPr>
          <p:cNvGraphicFramePr>
            <a:graphicFrameLocks noGrp="1"/>
          </p:cNvGraphicFramePr>
          <p:nvPr>
            <p:extLst>
              <p:ext uri="{D42A27DB-BD31-4B8C-83A1-F6EECF244321}">
                <p14:modId xmlns:p14="http://schemas.microsoft.com/office/powerpoint/2010/main" val="3438607582"/>
              </p:ext>
            </p:extLst>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5278505C-99A2-0DA5-19C4-E11B208F5524}"/>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D0CBDF2C-6F58-41C3-3FFF-7FEBB914CAEE}"/>
              </a:ext>
            </a:extLst>
          </p:cNvPr>
          <p:cNvGraphicFramePr>
            <a:graphicFrameLocks noGrp="1"/>
          </p:cNvGraphicFramePr>
          <p:nvPr>
            <p:extLst>
              <p:ext uri="{D42A27DB-BD31-4B8C-83A1-F6EECF244321}">
                <p14:modId xmlns:p14="http://schemas.microsoft.com/office/powerpoint/2010/main" val="2320175087"/>
              </p:ext>
            </p:extLst>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697413F5-B877-B70D-C64C-C041EDF26319}"/>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88A46E4E-90E1-C6E8-9D8A-2146B84E2648}"/>
              </a:ext>
            </a:extLst>
          </p:cNvPr>
          <p:cNvGraphicFramePr>
            <a:graphicFrameLocks noGrp="1"/>
          </p:cNvGraphicFramePr>
          <p:nvPr>
            <p:extLst>
              <p:ext uri="{D42A27DB-BD31-4B8C-83A1-F6EECF244321}">
                <p14:modId xmlns:p14="http://schemas.microsoft.com/office/powerpoint/2010/main" val="1182870179"/>
              </p:ext>
            </p:extLst>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C4BDFCFB-D7E7-E868-B50B-0F0888A8E1DC}"/>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7E3EA2DB-BCF6-8D36-80C4-AACD70F9E7BB}"/>
              </a:ext>
            </a:extLst>
          </p:cNvPr>
          <p:cNvGraphicFramePr>
            <a:graphicFrameLocks noGrp="1"/>
          </p:cNvGraphicFramePr>
          <p:nvPr>
            <p:extLst>
              <p:ext uri="{D42A27DB-BD31-4B8C-83A1-F6EECF244321}">
                <p14:modId xmlns:p14="http://schemas.microsoft.com/office/powerpoint/2010/main" val="3574137896"/>
              </p:ext>
            </p:extLst>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C4745601-092F-C80C-1BE1-81C97E65BC32}"/>
              </a:ext>
            </a:extLst>
          </p:cNvPr>
          <p:cNvGraphicFramePr>
            <a:graphicFrameLocks noGrp="1"/>
          </p:cNvGraphicFramePr>
          <p:nvPr>
            <p:extLst>
              <p:ext uri="{D42A27DB-BD31-4B8C-83A1-F6EECF244321}">
                <p14:modId xmlns:p14="http://schemas.microsoft.com/office/powerpoint/2010/main" val="1948564260"/>
              </p:ext>
            </p:extLst>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6A74F864-7B01-7AA6-FC88-7AE15D793F3B}"/>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 </a:t>
            </a:r>
            <a:r>
              <a:rPr lang="en-US" sz="1600">
                <a:solidFill>
                  <a:srgbClr val="007B00"/>
                </a:solidFill>
                <a:latin typeface="+mj-lt"/>
              </a:rPr>
              <a:t>// list.add(0, value)</a:t>
            </a:r>
          </a:p>
          <a:p>
            <a:pPr lvl="1"/>
            <a:r>
              <a:rPr lang="en-US" sz="1600">
                <a:solidFill>
                  <a:srgbClr val="007B00"/>
                </a:solidFill>
                <a:latin typeface="+mj-lt"/>
              </a:rPr>
              <a:t>// O(1)</a:t>
            </a:r>
          </a:p>
          <a:p>
            <a:r>
              <a:rPr lang="en-US" sz="1600">
                <a:latin typeface="+mj-lt"/>
              </a:rPr>
              <a:t>list.removeFront() </a:t>
            </a:r>
            <a:r>
              <a:rPr lang="en-US" sz="1600">
                <a:solidFill>
                  <a:srgbClr val="007B00"/>
                </a:solidFill>
                <a:latin typeface="+mj-lt"/>
              </a:rPr>
              <a:t>// list.removeByIndex(0)</a:t>
            </a: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O(n)</a:t>
            </a:r>
          </a:p>
          <a:p>
            <a:r>
              <a:rPr lang="en-US" sz="1600">
                <a:latin typeface="+mj-lt"/>
              </a:rPr>
              <a:t>list.removeBack()</a:t>
            </a:r>
          </a:p>
          <a:p>
            <a:pPr lvl="1"/>
            <a:r>
              <a:rPr lang="en-US" sz="1600">
                <a:solidFill>
                  <a:srgbClr val="007B00"/>
                </a:solidFill>
                <a:latin typeface="+mj-lt"/>
              </a:rPr>
              <a:t>// O(n)</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23584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p:cNvCxnSpPr>
          <p:nvPr/>
        </p:nvCxnSpPr>
        <p:spPr>
          <a:xfrm flipV="1">
            <a:off x="1856498" y="1073794"/>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1149917" y="1182829"/>
            <a:ext cx="706581" cy="369332"/>
          </a:xfrm>
          <a:prstGeom prst="rect">
            <a:avLst/>
          </a:prstGeom>
          <a:noFill/>
        </p:spPr>
        <p:txBody>
          <a:bodyPr wrap="square" rtlCol="0">
            <a:spAutoFit/>
          </a:bodyPr>
          <a:lstStyle/>
          <a:p>
            <a:r>
              <a:rPr lang="en-US">
                <a:latin typeface="+mj-lt"/>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p:cNvCxnSpPr>
          <p:nvPr/>
        </p:nvCxnSpPr>
        <p:spPr>
          <a:xfrm flipH="1">
            <a:off x="7512111" y="824048"/>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385808" y="602819"/>
            <a:ext cx="706581" cy="369332"/>
          </a:xfrm>
          <a:prstGeom prst="rect">
            <a:avLst/>
          </a:prstGeom>
          <a:noFill/>
        </p:spPr>
        <p:txBody>
          <a:bodyPr wrap="square" rtlCol="0">
            <a:spAutoFit/>
          </a:bodyPr>
          <a:lstStyle/>
          <a:p>
            <a:r>
              <a:rPr lang="en-US">
                <a:latin typeface="+mj-lt"/>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192166"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extLst>
              <p:ext uri="{D42A27DB-BD31-4B8C-83A1-F6EECF244321}">
                <p14:modId xmlns:p14="http://schemas.microsoft.com/office/powerpoint/2010/main" val="791927284"/>
              </p:ext>
            </p:extLst>
          </p:nvPr>
        </p:nvGraphicFramePr>
        <p:xfrm>
          <a:off x="2727358" y="8958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3314422"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6CBC71E3-D8FA-1460-4E90-D98A026B5A79}"/>
              </a:ext>
            </a:extLst>
          </p:cNvPr>
          <p:cNvSpPr/>
          <p:nvPr/>
        </p:nvSpPr>
        <p:spPr>
          <a:xfrm>
            <a:off x="4241060"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4363316"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7833B065-1126-7854-A50A-F974A4A61411}"/>
              </a:ext>
            </a:extLst>
          </p:cNvPr>
          <p:cNvSpPr/>
          <p:nvPr/>
        </p:nvSpPr>
        <p:spPr>
          <a:xfrm>
            <a:off x="5298055"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5420311"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6DB5F26-ED01-DB70-B1CC-4E92675C091F}"/>
              </a:ext>
            </a:extLst>
          </p:cNvPr>
          <p:cNvSpPr/>
          <p:nvPr/>
        </p:nvSpPr>
        <p:spPr>
          <a:xfrm>
            <a:off x="6336789"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6459045"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extLst>
              <p:ext uri="{D42A27DB-BD31-4B8C-83A1-F6EECF244321}">
                <p14:modId xmlns:p14="http://schemas.microsoft.com/office/powerpoint/2010/main" val="3803524992"/>
              </p:ext>
            </p:extLst>
          </p:nvPr>
        </p:nvGraphicFramePr>
        <p:xfrm>
          <a:off x="4833247" y="88960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extLst>
              <p:ext uri="{D42A27DB-BD31-4B8C-83A1-F6EECF244321}">
                <p14:modId xmlns:p14="http://schemas.microsoft.com/office/powerpoint/2010/main" val="2240136344"/>
              </p:ext>
            </p:extLst>
          </p:nvPr>
        </p:nvGraphicFramePr>
        <p:xfrm>
          <a:off x="5886190" y="87486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extLst>
              <p:ext uri="{D42A27DB-BD31-4B8C-83A1-F6EECF244321}">
                <p14:modId xmlns:p14="http://schemas.microsoft.com/office/powerpoint/2010/main" val="102787219"/>
              </p:ext>
            </p:extLst>
          </p:nvPr>
        </p:nvGraphicFramePr>
        <p:xfrm>
          <a:off x="6921022" y="9117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extLst>
              <p:ext uri="{D42A27DB-BD31-4B8C-83A1-F6EECF244321}">
                <p14:modId xmlns:p14="http://schemas.microsoft.com/office/powerpoint/2010/main" val="905283793"/>
              </p:ext>
            </p:extLst>
          </p:nvPr>
        </p:nvGraphicFramePr>
        <p:xfrm>
          <a:off x="3780301" y="88114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list.removeFront()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O(1)</a:t>
            </a:r>
          </a:p>
          <a:p>
            <a:r>
              <a:rPr lang="en-US" sz="1600">
                <a:latin typeface="+mj-lt"/>
              </a:rPr>
              <a:t>list.removeBack()</a:t>
            </a:r>
          </a:p>
          <a:p>
            <a:pPr lvl="1"/>
            <a:r>
              <a:rPr lang="en-US" sz="1600">
                <a:solidFill>
                  <a:srgbClr val="007B00"/>
                </a:solidFill>
                <a:latin typeface="+mj-lt"/>
              </a:rPr>
              <a:t>// O(1)</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t>
            </a:r>
            <a:r>
              <a:rPr lang="en-US" sz="1800" b="1">
                <a:solidFill>
                  <a:srgbClr val="FF6DC6"/>
                </a:solidFill>
              </a:rPr>
              <a:t>array</a:t>
            </a:r>
            <a:r>
              <a:rPr lang="en-US" sz="1800">
                <a:solidFill>
                  <a:srgbClr val="FF6DC6"/>
                </a:solidFill>
              </a:rPr>
              <a:t>?</a:t>
            </a: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addFront(1.0)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addFront(2.0)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addFront(3.0)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addBack(4.0)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removeFront()</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cxnSp>
        <p:nvCxnSpPr>
          <p:cNvPr id="2" name="Straight Connector 1">
            <a:extLst>
              <a:ext uri="{FF2B5EF4-FFF2-40B4-BE49-F238E27FC236}">
                <a16:creationId xmlns:a16="http://schemas.microsoft.com/office/drawing/2014/main" id="{A7C632FC-AE10-1DF3-33B3-9548CA6F20F8}"/>
              </a:ext>
            </a:extLst>
          </p:cNvPr>
          <p:cNvCxnSpPr>
            <a:cxnSpLocks/>
          </p:cNvCxnSpPr>
          <p:nvPr/>
        </p:nvCxnSpPr>
        <p:spPr>
          <a:xfrm flipV="1">
            <a:off x="3641696" y="1478942"/>
            <a:ext cx="0" cy="31169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49D5BD-3DF0-7B04-75C4-069D7E30F40F}"/>
              </a:ext>
            </a:extLst>
          </p:cNvPr>
          <p:cNvSpPr>
            <a:spLocks noGrp="1"/>
          </p:cNvSpPr>
          <p:nvPr>
            <p:ph type="title"/>
          </p:nvPr>
        </p:nvSpPr>
        <p:spPr/>
        <p:txBody>
          <a:bodyPr/>
          <a:lstStyle/>
          <a:p>
            <a:r>
              <a:rPr lang="en-US">
                <a:latin typeface="+mj-lt"/>
              </a:rPr>
              <a:t>remove</a:t>
            </a:r>
            <a:endParaRPr lang="en-US"/>
          </a:p>
        </p:txBody>
      </p:sp>
    </p:spTree>
    <p:extLst>
      <p:ext uri="{BB962C8B-B14F-4D97-AF65-F5344CB8AC3E}">
        <p14:creationId xmlns:p14="http://schemas.microsoft.com/office/powerpoint/2010/main" val="313942593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604215821"/>
              </p:ext>
            </p:extLst>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8077362B-4BD6-5F17-78B2-656BEB934370}"/>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2892871710"/>
              </p:ext>
            </p:extLst>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217107E7-08A8-FE70-F8D8-034E71D2968F}"/>
              </a:ext>
            </a:extLst>
          </p:cNvPr>
          <p:cNvGraphicFramePr>
            <a:graphicFrameLocks noGrp="1"/>
          </p:cNvGraphicFramePr>
          <p:nvPr>
            <p:extLst>
              <p:ext uri="{D42A27DB-BD31-4B8C-83A1-F6EECF244321}">
                <p14:modId xmlns:p14="http://schemas.microsoft.com/office/powerpoint/2010/main" val="1161915546"/>
              </p:ext>
            </p:extLst>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49BF3FB3-2E77-FBFC-4A65-9B45FD458F7D}"/>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1757549"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2065C6A5-F968-AA3A-2D8A-7D313D579860}"/>
              </a:ext>
            </a:extLst>
          </p:cNvPr>
          <p:cNvSpPr txBox="1"/>
          <p:nvPr/>
        </p:nvSpPr>
        <p:spPr>
          <a:xfrm>
            <a:off x="3839442"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4EBD6B8C-2681-3AE0-A9E4-371ECE234BAD}"/>
              </a:ext>
            </a:extLst>
          </p:cNvPr>
          <p:cNvSpPr txBox="1"/>
          <p:nvPr/>
        </p:nvSpPr>
        <p:spPr>
          <a:xfrm>
            <a:off x="5932015"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1FEA93D9-9D8B-B8B5-8E3A-B93FDB725AFB}"/>
              </a:ext>
            </a:extLst>
          </p:cNvPr>
          <p:cNvSpPr txBox="1"/>
          <p:nvPr/>
        </p:nvSpPr>
        <p:spPr>
          <a:xfrm>
            <a:off x="457201" y="2571750"/>
            <a:ext cx="8229600" cy="2031325"/>
          </a:xfrm>
          <a:prstGeom prst="rect">
            <a:avLst/>
          </a:prstGeom>
          <a:noFill/>
          <a:ln>
            <a:solidFill>
              <a:schemeClr val="tx1"/>
            </a:solidFill>
          </a:ln>
        </p:spPr>
        <p:txBody>
          <a:bodyPr wrap="square">
            <a:spAutoFit/>
          </a:bodyPr>
          <a:lstStyle/>
          <a:p>
            <a:pPr lvl="0"/>
            <a:r>
              <a:rPr lang="en-US">
                <a:solidFill>
                  <a:srgbClr val="00007F"/>
                </a:solidFill>
                <a:latin typeface="Consolas"/>
              </a:rPr>
              <a:t>Node</a:t>
            </a:r>
            <a:r>
              <a:rPr lang="en-US">
                <a:latin typeface="Consolas"/>
              </a:rPr>
              <a:t> prev = </a:t>
            </a:r>
            <a:r>
              <a:rPr lang="en-US">
                <a:solidFill>
                  <a:srgbClr val="0000FF"/>
                </a:solidFill>
                <a:latin typeface="Consolas"/>
              </a:rPr>
              <a:t>null</a:t>
            </a:r>
            <a:r>
              <a:rPr lang="en-US">
                <a:latin typeface="Consolas"/>
              </a:rPr>
              <a:t>; </a:t>
            </a:r>
            <a:r>
              <a:rPr lang="en-US">
                <a:solidFill>
                  <a:srgbClr val="007B00"/>
                </a:solidFill>
                <a:latin typeface="Consolas"/>
              </a:rPr>
              <a:t>// the previous node</a:t>
            </a:r>
          </a:p>
          <a:p>
            <a:pPr lvl="0"/>
            <a:r>
              <a:rPr lang="en-US">
                <a:solidFill>
                  <a:srgbClr val="00007F"/>
                </a:solidFill>
                <a:latin typeface="Consolas"/>
              </a:rPr>
              <a:t>Node</a:t>
            </a:r>
            <a:r>
              <a:rPr lang="en-US">
                <a:latin typeface="Consolas"/>
              </a:rPr>
              <a:t> curr = head; </a:t>
            </a:r>
            <a:r>
              <a:rPr lang="en-US">
                <a:solidFill>
                  <a:srgbClr val="007B00"/>
                </a:solidFill>
                <a:latin typeface="Consolas"/>
              </a:rPr>
              <a:t>// the current node</a:t>
            </a:r>
          </a:p>
          <a:p>
            <a:pPr lvl="0"/>
            <a:r>
              <a:rPr lang="en-US">
                <a:solidFill>
                  <a:srgbClr val="0000FF"/>
                </a:solidFill>
                <a:latin typeface="Consolas"/>
              </a:rPr>
              <a:t>while</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BFBFBF"/>
                </a:solidFill>
                <a:latin typeface="Consolas"/>
              </a:rPr>
              <a:t>...</a:t>
            </a:r>
          </a:p>
          <a:p>
            <a:pPr lvl="0"/>
            <a:r>
              <a:rPr lang="en-US">
                <a:latin typeface="Consolas"/>
              </a:rPr>
              <a:t>    prev = curr;</a:t>
            </a:r>
          </a:p>
          <a:p>
            <a:pPr lvl="0"/>
            <a:r>
              <a:rPr lang="en-US">
                <a:latin typeface="Consolas"/>
              </a:rPr>
              <a:t>    curr = curr.next;</a:t>
            </a:r>
          </a:p>
          <a:p>
            <a:pPr lvl="0"/>
            <a:r>
              <a:rPr lang="en-US">
                <a:latin typeface="Consolas"/>
              </a:rPr>
              <a:t>}</a:t>
            </a:r>
            <a:endParaRPr lang="en-US">
              <a:latin typeface="+mj-lt"/>
            </a:endParaRPr>
          </a:p>
        </p:txBody>
      </p:sp>
    </p:spTree>
    <p:extLst>
      <p:ext uri="{BB962C8B-B14F-4D97-AF65-F5344CB8AC3E}">
        <p14:creationId xmlns:p14="http://schemas.microsoft.com/office/powerpoint/2010/main" val="2417162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find j here</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NOT find j here</a:t>
            </a: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44281552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761955342"/>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312017218"/>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1775973012"/>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19916928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258294911"/>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647541885"/>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2735903948"/>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9876854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E3141CBB-F290-A425-608A-FC1AE9CFE544}"/>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12914A-69C3-940B-D96A-12582BE7C98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64611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896F8A1E-D176-3704-D731-27365366C6CA}"/>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C8FA78-9B4D-27D2-7A9A-9AF28A820EC7}"/>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450717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E087DAAF-6388-9852-23CC-2E9A4AB8EE06}"/>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669190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579750108"/>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3BC759DC-67BA-03EB-5386-45CA393EC5C2}"/>
              </a:ext>
            </a:extLst>
          </p:cNvPr>
          <p:cNvGraphicFramePr>
            <a:graphicFrameLocks noGrp="1"/>
          </p:cNvGraphicFramePr>
          <p:nvPr>
            <p:extLst>
              <p:ext uri="{D42A27DB-BD31-4B8C-83A1-F6EECF244321}">
                <p14:modId xmlns:p14="http://schemas.microsoft.com/office/powerpoint/2010/main" val="1615601530"/>
              </p:ext>
            </p:extLst>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8B40372-9641-AC06-EC12-96F8ECC1E2E0}"/>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7AA98B5-928F-9B52-D8E6-F78DAB06B969}"/>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901497"/>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E6A0F-740E-A400-C0D6-FF04B7C7C11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56AB2158-C6E1-5CC0-C72B-0D04C3E06865}"/>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56425455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3C7F-B984-B5D4-1B14-F15641FF314C}"/>
              </a:ext>
            </a:extLst>
          </p:cNvPr>
          <p:cNvSpPr>
            <a:spLocks noGrp="1"/>
          </p:cNvSpPr>
          <p:nvPr>
            <p:ph type="title"/>
          </p:nvPr>
        </p:nvSpPr>
        <p:spPr/>
        <p:txBody>
          <a:bodyPr/>
          <a:lstStyle/>
          <a:p>
            <a:r>
              <a:rPr lang="en-US" b="1"/>
              <a:t>answer:</a:t>
            </a:r>
            <a:r>
              <a:rPr lang="en-US"/>
              <a:t> yes / sorta-kinda</a:t>
            </a:r>
            <a:br>
              <a:rPr lang="en-US"/>
            </a:br>
            <a:r>
              <a:rPr lang="en-US" sz="2000"/>
              <a:t>(at least in Java)</a:t>
            </a:r>
            <a:endParaRPr lang="en-US"/>
          </a:p>
        </p:txBody>
      </p:sp>
    </p:spTree>
    <p:extLst>
      <p:ext uri="{BB962C8B-B14F-4D97-AF65-F5344CB8AC3E}">
        <p14:creationId xmlns:p14="http://schemas.microsoft.com/office/powerpoint/2010/main" val="6250211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11B38-4AEF-1902-44E7-232DD6ED7D0A}"/>
              </a:ext>
            </a:extLst>
          </p:cNvPr>
          <p:cNvSpPr>
            <a:spLocks noGrp="1"/>
          </p:cNvSpPr>
          <p:nvPr>
            <p:ph type="title"/>
          </p:nvPr>
        </p:nvSpPr>
        <p:spPr/>
        <p:txBody>
          <a:bodyPr/>
          <a:lstStyle/>
          <a:p>
            <a:pPr algn="l"/>
            <a:r>
              <a:rPr lang="en-US" sz="5400"/>
              <a:t>switch to Windows Laptop</a:t>
            </a:r>
            <a:br>
              <a:rPr lang="en-US" sz="5400"/>
            </a:br>
            <a:r>
              <a:rPr lang="en-US" sz="5400"/>
              <a:t>-</a:t>
            </a:r>
            <a:r>
              <a:rPr lang="en-US" sz="4400"/>
              <a:t> garbage collection motivation</a:t>
            </a:r>
            <a:br>
              <a:rPr lang="en-US" sz="5400"/>
            </a:br>
            <a:r>
              <a:rPr lang="en-US" sz="5400"/>
              <a:t>- </a:t>
            </a:r>
            <a:r>
              <a:rPr lang="en-US" sz="3600"/>
              <a:t>extra time:</a:t>
            </a:r>
            <a:br>
              <a:rPr lang="en-US" sz="3600"/>
            </a:br>
            <a:r>
              <a:rPr lang="en-US" sz="3600"/>
              <a:t>		MD5 hash (review from last week)</a:t>
            </a:r>
            <a:endParaRPr lang="en-US" sz="5400"/>
          </a:p>
        </p:txBody>
      </p:sp>
    </p:spTree>
    <p:extLst>
      <p:ext uri="{BB962C8B-B14F-4D97-AF65-F5344CB8AC3E}">
        <p14:creationId xmlns:p14="http://schemas.microsoft.com/office/powerpoint/2010/main" val="1145654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71150"/>
            <a:ext cx="8396548" cy="4401205"/>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colloquium (alumni panel) today!</a:t>
            </a:r>
            <a:br>
              <a:rPr lang="en-US" sz="2400">
                <a:solidFill>
                  <a:schemeClr val="accent5"/>
                </a:solidFill>
                <a:ea typeface="Segoe UI Emoji" panose="020B0502040204020203" pitchFamily="34" charset="0"/>
                <a:cs typeface="+mj-cs"/>
              </a:rPr>
            </a:br>
            <a:r>
              <a:rPr lang="en-US" sz="2400">
                <a:solidFill>
                  <a:schemeClr val="accent5"/>
                </a:solidFill>
                <a:ea typeface="Segoe UI Emoji" panose="020B0502040204020203" pitchFamily="34" charset="0"/>
                <a:cs typeface="+mj-cs"/>
              </a:rPr>
              <a:t>juggling club after colloquium!</a:t>
            </a:r>
            <a:endParaRPr lang="en-US" sz="2400">
              <a:solidFill>
                <a:schemeClr val="accent5"/>
              </a:solidFill>
            </a:endParaRPr>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imagine you have n circles</a:t>
            </a:r>
          </a:p>
          <a:p>
            <a:r>
              <a:rPr lang="en-US" sz="2400">
                <a:solidFill>
                  <a:schemeClr val="accent3"/>
                </a:solidFill>
              </a:rPr>
              <a:t>how do you answer the querstion "are there any collisions?"</a:t>
            </a:r>
          </a:p>
          <a:p>
            <a:r>
              <a:rPr lang="en-US" sz="2400">
                <a:solidFill>
                  <a:schemeClr val="accent3"/>
                </a:solidFill>
              </a:rPr>
              <a:t>what is the worst case big O runtime</a:t>
            </a: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review, memory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r>
              <a:rPr lang="en-US" sz="2400">
                <a:solidFill>
                  <a:schemeClr val="accent4"/>
                </a:solidFill>
              </a:rPr>
              <a:t>, memory in C</a:t>
            </a:r>
          </a:p>
        </p:txBody>
      </p:sp>
    </p:spTree>
    <p:extLst>
      <p:ext uri="{BB962C8B-B14F-4D97-AF65-F5344CB8AC3E}">
        <p14:creationId xmlns:p14="http://schemas.microsoft.com/office/powerpoint/2010/main" val="82700990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quadtrees preview</a:t>
            </a:r>
          </a:p>
        </p:txBody>
      </p:sp>
    </p:spTree>
    <p:extLst>
      <p:ext uri="{BB962C8B-B14F-4D97-AF65-F5344CB8AC3E}">
        <p14:creationId xmlns:p14="http://schemas.microsoft.com/office/powerpoint/2010/main" val="84401611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972948" y="3813742"/>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p:cNvCxnSpPr>
            <a:endCxn id="12" idx="2"/>
          </p:cNvCxnSpPr>
          <p:nvPr/>
        </p:nvCxnSpPr>
        <p:spPr>
          <a:xfrm flipV="1">
            <a:off x="3000376" y="3933144"/>
            <a:ext cx="972572" cy="8307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722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3A39EA-A680-76EF-69F6-715735F9A9CE}"/>
                  </a:ext>
                </a:extLst>
              </p:cNvPr>
              <p:cNvSpPr>
                <a:spLocks noGrp="1"/>
              </p:cNvSpPr>
              <p:nvPr>
                <p:ph type="title"/>
              </p:nvPr>
            </p:nvSpPr>
            <p:spPr/>
            <p:txBody>
              <a:bodyPr/>
              <a:lstStyle/>
              <a:p>
                <a:r>
                  <a:rPr lang="en-US" sz="3600"/>
                  <a:t>naive collision detection is </a:t>
                </a:r>
                <a14:m>
                  <m:oMath xmlns:m="http://schemas.openxmlformats.org/officeDocument/2006/math">
                    <m:r>
                      <a:rPr lang="en-US" sz="3600" i="1" dirty="0" smtClean="0">
                        <a:solidFill>
                          <a:schemeClr val="tx1"/>
                        </a:solidFill>
                        <a:latin typeface="Cambria Math" panose="02040503050406030204" pitchFamily="18" charset="0"/>
                        <a:ea typeface="Cambria Math" panose="02040503050406030204" pitchFamily="18" charset="0"/>
                      </a:rPr>
                      <m:t>𝒪</m:t>
                    </m:r>
                    <m:r>
                      <a:rPr lang="en-US" sz="3600" b="0" i="1" dirty="0" smtClean="0">
                        <a:solidFill>
                          <a:schemeClr val="tx1"/>
                        </a:solidFill>
                        <a:latin typeface="Cambria Math" panose="02040503050406030204" pitchFamily="18" charset="0"/>
                        <a:ea typeface="Cambria Math" panose="02040503050406030204" pitchFamily="18" charset="0"/>
                      </a:rPr>
                      <m:t>(</m:t>
                    </m:r>
                    <m:sSup>
                      <m:sSupPr>
                        <m:ctrlPr>
                          <a:rPr lang="en-US" sz="3600" b="0" i="1" dirty="0" smtClean="0">
                            <a:solidFill>
                              <a:schemeClr val="tx1"/>
                            </a:solidFill>
                            <a:latin typeface="Cambria Math" panose="02040503050406030204" pitchFamily="18" charset="0"/>
                            <a:ea typeface="Cambria Math" panose="02040503050406030204" pitchFamily="18" charset="0"/>
                          </a:rPr>
                        </m:ctrlPr>
                      </m:sSupPr>
                      <m:e>
                        <m:r>
                          <a:rPr lang="en-US" sz="3600" i="1" dirty="0">
                            <a:solidFill>
                              <a:schemeClr val="tx1"/>
                            </a:solidFill>
                            <a:latin typeface="Cambria Math" panose="02040503050406030204" pitchFamily="18" charset="0"/>
                            <a:ea typeface="Cambria Math" panose="02040503050406030204" pitchFamily="18" charset="0"/>
                          </a:rPr>
                          <m:t>𝑛</m:t>
                        </m:r>
                      </m:e>
                      <m:sup>
                        <m:r>
                          <a:rPr lang="en-US" sz="3600" b="0" i="1" dirty="0" smtClean="0">
                            <a:solidFill>
                              <a:schemeClr val="tx1"/>
                            </a:solidFill>
                            <a:latin typeface="Cambria Math" panose="02040503050406030204" pitchFamily="18" charset="0"/>
                            <a:ea typeface="Cambria Math" panose="02040503050406030204" pitchFamily="18" charset="0"/>
                          </a:rPr>
                          <m:t>2</m:t>
                        </m:r>
                      </m:sup>
                    </m:sSup>
                    <m:r>
                      <a:rPr lang="en-US" sz="3600" b="0" i="1" dirty="0" smtClean="0">
                        <a:solidFill>
                          <a:schemeClr val="tx1"/>
                        </a:solidFill>
                        <a:latin typeface="Cambria Math" panose="02040503050406030204" pitchFamily="18" charset="0"/>
                        <a:ea typeface="Cambria Math" panose="02040503050406030204" pitchFamily="18" charset="0"/>
                      </a:rPr>
                      <m:t>)</m:t>
                    </m:r>
                  </m:oMath>
                </a14:m>
                <a:r>
                  <a:rPr lang="en-US" sz="3600"/>
                  <a:t>☹️</a:t>
                </a:r>
                <a:br>
                  <a:rPr lang="en-US" sz="3600"/>
                </a:br>
                <a:br>
                  <a:rPr lang="en-US" sz="3600"/>
                </a:br>
                <a:r>
                  <a:rPr lang="en-US" sz="3600"/>
                  <a:t>can we do better?</a:t>
                </a:r>
              </a:p>
            </p:txBody>
          </p:sp>
        </mc:Choice>
        <mc:Fallback xmlns="">
          <p:sp>
            <p:nvSpPr>
              <p:cNvPr id="4" name="Title 3">
                <a:extLst>
                  <a:ext uri="{FF2B5EF4-FFF2-40B4-BE49-F238E27FC236}">
                    <a16:creationId xmlns:a16="http://schemas.microsoft.com/office/drawing/2014/main" id="{953A39EA-A680-76EF-69F6-715735F9A9CE}"/>
                  </a:ext>
                </a:extLst>
              </p:cNvPr>
              <p:cNvSpPr>
                <a:spLocks noGrp="1" noRot="1" noChangeAspect="1" noMove="1" noResize="1" noEditPoints="1" noAdjustHandles="1" noChangeArrowheads="1" noChangeShapeType="1" noTextEdit="1"/>
              </p:cNvSpPr>
              <p:nvPr>
                <p:ph type="title"/>
              </p:nvPr>
            </p:nvSpPr>
            <p:spPr>
              <a:blipFill>
                <a:blip r:embed="rId2"/>
                <a:stretch>
                  <a:fillRect t="-60870" b="-75362"/>
                </a:stretch>
              </a:blipFill>
            </p:spPr>
            <p:txBody>
              <a:bodyPr/>
              <a:lstStyle/>
              <a:p>
                <a:r>
                  <a:rPr lang="en-US">
                    <a:noFill/>
                  </a:rPr>
                  <a:t> </a:t>
                </a:r>
              </a:p>
            </p:txBody>
          </p:sp>
        </mc:Fallback>
      </mc:AlternateContent>
    </p:spTree>
    <p:extLst>
      <p:ext uri="{BB962C8B-B14F-4D97-AF65-F5344CB8AC3E}">
        <p14:creationId xmlns:p14="http://schemas.microsoft.com/office/powerpoint/2010/main" val="9072831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F3EF33-3B17-AA96-D040-45C654229033}"/>
              </a:ext>
            </a:extLst>
          </p:cNvPr>
          <p:cNvSpPr>
            <a:spLocks noGrp="1"/>
          </p:cNvSpPr>
          <p:nvPr>
            <p:ph type="title"/>
          </p:nvPr>
        </p:nvSpPr>
        <p:spPr/>
        <p:txBody>
          <a:bodyPr/>
          <a:lstStyle/>
          <a:p>
            <a:r>
              <a:rPr lang="en-US"/>
              <a:t>yes 🙂 this is called a quadtree</a:t>
            </a:r>
          </a:p>
        </p:txBody>
      </p:sp>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922084"/>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62300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27195392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385F0-AEE3-99F2-ED98-1867A93AB9B4}"/>
              </a:ext>
            </a:extLst>
          </p:cNvPr>
          <p:cNvSpPr>
            <a:spLocks noGrp="1"/>
          </p:cNvSpPr>
          <p:nvPr>
            <p:ph type="title"/>
          </p:nvPr>
        </p:nvSpPr>
        <p:spPr/>
        <p:txBody>
          <a:bodyPr/>
          <a:lstStyle/>
          <a:p>
            <a:r>
              <a:rPr lang="en-US"/>
              <a:t>james-bern.github.io</a:t>
            </a:r>
          </a:p>
        </p:txBody>
      </p:sp>
      <p:sp>
        <p:nvSpPr>
          <p:cNvPr id="5" name="Content Placeholder 4">
            <a:extLst>
              <a:ext uri="{FF2B5EF4-FFF2-40B4-BE49-F238E27FC236}">
                <a16:creationId xmlns:a16="http://schemas.microsoft.com/office/drawing/2014/main" id="{E08C861F-E7A1-4144-24DE-FB2B4214D880}"/>
              </a:ext>
            </a:extLst>
          </p:cNvPr>
          <p:cNvSpPr>
            <a:spLocks noGrp="1"/>
          </p:cNvSpPr>
          <p:nvPr>
            <p:ph sz="quarter" idx="10"/>
          </p:nvPr>
        </p:nvSpPr>
        <p:spPr/>
        <p:txBody>
          <a:bodyPr/>
          <a:lstStyle/>
          <a:p>
            <a:r>
              <a:rPr lang="en-US"/>
              <a:t>open the Best Stack Overflow Answer of All Time</a:t>
            </a:r>
          </a:p>
          <a:p>
            <a:endParaRPr lang="en-US" b="1"/>
          </a:p>
          <a:p>
            <a:r>
              <a:rPr lang="en-US" b="1"/>
              <a:t>answer...</a:t>
            </a:r>
          </a:p>
          <a:p>
            <a:pPr lvl="1"/>
            <a:r>
              <a:rPr lang="en-US"/>
              <a:t>what does user4842163 do for work?</a:t>
            </a:r>
          </a:p>
          <a:p>
            <a:pPr lvl="1"/>
            <a:r>
              <a:rPr lang="en-US"/>
              <a:t>what is their test case?</a:t>
            </a:r>
          </a:p>
          <a:p>
            <a:pPr lvl="1"/>
            <a:r>
              <a:rPr lang="en-US"/>
              <a:t>how fast is their fastest algorithm?</a:t>
            </a:r>
          </a:p>
          <a:p>
            <a:pPr lvl="1"/>
            <a:r>
              <a:rPr lang="en-US"/>
              <a:t>does their algorithm have any interesting features?</a:t>
            </a:r>
          </a:p>
        </p:txBody>
      </p:sp>
    </p:spTree>
    <p:extLst>
      <p:ext uri="{BB962C8B-B14F-4D97-AF65-F5344CB8AC3E}">
        <p14:creationId xmlns:p14="http://schemas.microsoft.com/office/powerpoint/2010/main" val="423894690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146560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sz="6600"/>
              <a:t>review</a:t>
            </a:r>
            <a:br>
              <a:rPr lang="en-US" sz="6600"/>
            </a:br>
            <a:r>
              <a:rPr lang="en-US" sz="6600"/>
              <a:t>prepend example</a:t>
            </a:r>
            <a:br>
              <a:rPr lang="en-US" sz="6600"/>
            </a:br>
            <a:r>
              <a:rPr lang="en-US" sz="6600"/>
              <a:t>&amp; array deque</a:t>
            </a:r>
          </a:p>
        </p:txBody>
      </p:sp>
    </p:spTree>
    <p:extLst>
      <p:ext uri="{BB962C8B-B14F-4D97-AF65-F5344CB8AC3E}">
        <p14:creationId xmlns:p14="http://schemas.microsoft.com/office/powerpoint/2010/main" val="145111894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 </a:t>
            </a:r>
            <a:r>
              <a:rPr lang="en-US"/>
              <a:t>prepending a list</a:t>
            </a:r>
            <a:endParaRPr lang="en-US" b="1"/>
          </a:p>
        </p:txBody>
      </p:sp>
    </p:spTree>
    <p:extLst>
      <p:ext uri="{BB962C8B-B14F-4D97-AF65-F5344CB8AC3E}">
        <p14:creationId xmlns:p14="http://schemas.microsoft.com/office/powerpoint/2010/main" val="14815202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641648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779179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3026199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37428116"/>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48604659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513054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5469058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0948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153619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695991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a:t>
            </a:r>
            <a:br>
              <a:rPr lang="en-US" b="1"/>
            </a:br>
            <a:r>
              <a:rPr lang="en-US"/>
              <a:t>double-ended queue</a:t>
            </a:r>
            <a:br>
              <a:rPr lang="en-US"/>
            </a:br>
            <a:r>
              <a:rPr lang="en-US"/>
              <a:t>implementations</a:t>
            </a:r>
            <a:endParaRPr lang="en-US" b="1"/>
          </a:p>
        </p:txBody>
      </p:sp>
    </p:spTree>
    <p:extLst>
      <p:ext uri="{BB962C8B-B14F-4D97-AF65-F5344CB8AC3E}">
        <p14:creationId xmlns:p14="http://schemas.microsoft.com/office/powerpoint/2010/main" val="419713334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easily with Java's </a:t>
            </a:r>
            <a:r>
              <a:rPr lang="en-US" sz="1800" b="1">
                <a:solidFill>
                  <a:srgbClr val="FF6DC6"/>
                </a:solidFill>
              </a:rPr>
              <a:t>ArrayList</a:t>
            </a:r>
            <a:r>
              <a:rPr lang="en-US" sz="1800">
                <a:solidFill>
                  <a:srgbClr val="FF6DC6"/>
                </a:solidFill>
              </a:rPr>
              <a:t>?</a:t>
            </a:r>
          </a:p>
          <a:p>
            <a:pPr lvl="1"/>
            <a:r>
              <a:rPr lang="en-US">
                <a:solidFill>
                  <a:srgbClr val="FF6DC6"/>
                </a:solidFill>
              </a:rPr>
              <a:t>no.</a:t>
            </a:r>
          </a:p>
          <a:p>
            <a:pPr lvl="2"/>
            <a:r>
              <a:rPr lang="en-US">
                <a:solidFill>
                  <a:srgbClr val="FF6DC6"/>
                </a:solidFill>
              </a:rPr>
              <a:t>addFront() and removeFront() are both O(n)</a:t>
            </a:r>
            <a:br>
              <a:rPr lang="en-US">
                <a:solidFill>
                  <a:srgbClr val="FF6DC6"/>
                </a:solidFill>
              </a:rPr>
            </a:br>
            <a:r>
              <a:rPr lang="en-US">
                <a:solidFill>
                  <a:srgbClr val="FF6DC6"/>
                </a:solidFill>
              </a:rPr>
              <a:t>(we have to "move everything else over")</a:t>
            </a:r>
          </a:p>
          <a:p>
            <a:pPr lvl="2"/>
            <a:endParaRPr lang="en-US">
              <a:solidFill>
                <a:srgbClr val="FF6DC6"/>
              </a:solidFill>
            </a:endParaRPr>
          </a:p>
          <a:p>
            <a:r>
              <a:rPr lang="en-US" sz="1800">
                <a:latin typeface="+mj-lt"/>
              </a:rPr>
              <a:t>🧠 </a:t>
            </a:r>
            <a:r>
              <a:rPr lang="en-US" sz="1800">
                <a:solidFill>
                  <a:srgbClr val="FF6DC6"/>
                </a:solidFill>
              </a:rPr>
              <a:t>could you pull this off with just an </a:t>
            </a:r>
            <a:r>
              <a:rPr lang="en-US" sz="1800" b="1">
                <a:solidFill>
                  <a:srgbClr val="FF6DC6"/>
                </a:solidFill>
              </a:rPr>
              <a:t>array</a:t>
            </a:r>
            <a:r>
              <a:rPr lang="en-US" b="1">
                <a:solidFill>
                  <a:srgbClr val="FF6DC6"/>
                </a:solidFill>
              </a:rPr>
              <a:t> </a:t>
            </a:r>
            <a:r>
              <a:rPr lang="en-US">
                <a:solidFill>
                  <a:srgbClr val="FF6DC6"/>
                </a:solidFill>
              </a:rPr>
              <a:t>(or your own special array list)?</a:t>
            </a:r>
            <a:endParaRPr lang="en-US" sz="1800">
              <a:solidFill>
                <a:srgbClr val="FF6DC6"/>
              </a:solidFill>
            </a:endParaRP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12961594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addBack(1.0)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addBack(2.0)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addBack(3.0)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addFront(4.0)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removeBack()</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sp>
        <p:nvSpPr>
          <p:cNvPr id="5" name="TextBox 4">
            <a:extLst>
              <a:ext uri="{FF2B5EF4-FFF2-40B4-BE49-F238E27FC236}">
                <a16:creationId xmlns:a16="http://schemas.microsoft.com/office/drawing/2014/main" id="{04F1C7FD-6478-9118-0419-15870A1C9F2B}"/>
              </a:ext>
            </a:extLst>
          </p:cNvPr>
          <p:cNvSpPr txBox="1"/>
          <p:nvPr/>
        </p:nvSpPr>
        <p:spPr>
          <a:xfrm>
            <a:off x="5809785" y="640171"/>
            <a:ext cx="2877015" cy="646331"/>
          </a:xfrm>
          <a:prstGeom prst="rect">
            <a:avLst/>
          </a:prstGeom>
          <a:noFill/>
        </p:spPr>
        <p:txBody>
          <a:bodyPr wrap="square" rtlCol="0">
            <a:spAutoFit/>
          </a:bodyPr>
          <a:lstStyle/>
          <a:p>
            <a:r>
              <a:rPr lang="en-US">
                <a:highlight>
                  <a:srgbClr val="FFFF00"/>
                </a:highlight>
              </a:rPr>
              <a:t>TODO: replace line with nextFront and nextBack</a:t>
            </a:r>
          </a:p>
        </p:txBody>
      </p:sp>
    </p:spTree>
    <p:extLst>
      <p:ext uri="{BB962C8B-B14F-4D97-AF65-F5344CB8AC3E}">
        <p14:creationId xmlns:p14="http://schemas.microsoft.com/office/powerpoint/2010/main" val="10604069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b="1"/>
              <a:t>review:</a:t>
            </a:r>
            <a:r>
              <a:rPr lang="en-US"/>
              <a:t> type</a:t>
            </a:r>
          </a:p>
        </p:txBody>
      </p:sp>
    </p:spTree>
    <p:extLst>
      <p:ext uri="{BB962C8B-B14F-4D97-AF65-F5344CB8AC3E}">
        <p14:creationId xmlns:p14="http://schemas.microsoft.com/office/powerpoint/2010/main" val="44893590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3267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419638094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a:t>memory</a:t>
            </a:r>
          </a:p>
        </p:txBody>
      </p:sp>
    </p:spTree>
    <p:extLst>
      <p:ext uri="{BB962C8B-B14F-4D97-AF65-F5344CB8AC3E}">
        <p14:creationId xmlns:p14="http://schemas.microsoft.com/office/powerpoint/2010/main" val="208081981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411309535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800"/>
              <a:t>basic example</a:t>
            </a:r>
            <a:br>
              <a:rPr lang="en-US"/>
            </a:br>
            <a:r>
              <a:rPr lang="en-US" sz="3600"/>
              <a:t>int a is a primitive</a:t>
            </a:r>
            <a:br>
              <a:rPr lang="en-US" sz="3600"/>
            </a:br>
            <a:r>
              <a:rPr lang="en-US" sz="3600"/>
              <a:t>int[] b is a reference to an array</a:t>
            </a:r>
            <a:endParaRPr lang="en-US"/>
          </a:p>
        </p:txBody>
      </p:sp>
    </p:spTree>
    <p:extLst>
      <p:ext uri="{BB962C8B-B14F-4D97-AF65-F5344CB8AC3E}">
        <p14:creationId xmlns:p14="http://schemas.microsoft.com/office/powerpoint/2010/main" val="323973329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261794697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475237E8-B07F-41F8-7A8F-79B05EA66D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7996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5CC6B444-8650-66A8-6DB9-4706EA6D80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2452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highlight>
                  <a:srgbClr val="FFFF00"/>
                </a:highlight>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7EFFC836-8ED6-CBC2-FB17-9E7AA293972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8115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485742C5-8A76-CB13-D45F-E8E285163C6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3424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2" name="Straight Connector 1">
            <a:extLst>
              <a:ext uri="{FF2B5EF4-FFF2-40B4-BE49-F238E27FC236}">
                <a16:creationId xmlns:a16="http://schemas.microsoft.com/office/drawing/2014/main" id="{BB8322F4-6144-9567-E831-18436E003E0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8036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7F7603B4-4EDD-7E02-B93C-60C653FBEF4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7667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highlight>
                  <a:srgbClr val="FFFF00"/>
                </a:highlight>
                <a:latin typeface="Consolas" panose="020B0609020204030204" pitchFamily="49" charset="0"/>
                <a:cs typeface="Consolas" panose="020B0609020204030204" pitchFamily="49" charset="0"/>
              </a:rPr>
              <a:t>0    0    0    0    0</a:t>
            </a:r>
          </a:p>
        </p:txBody>
      </p:sp>
      <p:cxnSp>
        <p:nvCxnSpPr>
          <p:cNvPr id="12" name="Straight Connector 11">
            <a:extLst>
              <a:ext uri="{FF2B5EF4-FFF2-40B4-BE49-F238E27FC236}">
                <a16:creationId xmlns:a16="http://schemas.microsoft.com/office/drawing/2014/main" id="{52E1F7FB-82C4-CB8C-AC63-B877869D790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3675A0-6F86-5BA7-4738-4C9621974B1B}"/>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05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0    0    0    0    0</a:t>
            </a:r>
          </a:p>
        </p:txBody>
      </p:sp>
      <p:cxnSp>
        <p:nvCxnSpPr>
          <p:cNvPr id="9" name="Straight Connector 8">
            <a:extLst>
              <a:ext uri="{FF2B5EF4-FFF2-40B4-BE49-F238E27FC236}">
                <a16:creationId xmlns:a16="http://schemas.microsoft.com/office/drawing/2014/main" id="{84F6EADC-02F8-EB81-1E0F-D72E91E8177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4FBA16-66A1-4196-58FF-9F8F9F3E37CE}"/>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88534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highlight>
                  <a:srgbClr val="FFFF00"/>
                </a:highlight>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1" name="Straight Connector 10">
            <a:extLst>
              <a:ext uri="{FF2B5EF4-FFF2-40B4-BE49-F238E27FC236}">
                <a16:creationId xmlns:a16="http://schemas.microsoft.com/office/drawing/2014/main" id="{D86A8936-66CD-D265-D156-BB0AB35D22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601EBE-2A8D-D218-10F2-E6BC975B9FC9}"/>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65260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0" name="Straight Connector 9">
            <a:extLst>
              <a:ext uri="{FF2B5EF4-FFF2-40B4-BE49-F238E27FC236}">
                <a16:creationId xmlns:a16="http://schemas.microsoft.com/office/drawing/2014/main" id="{1B6562F9-8B53-C8F4-328B-9A17D278D6E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BC354F-CBE4-C28B-FDEE-A3C90BB9B98C}"/>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846615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highlight>
                  <a:srgbClr val="FFFF00"/>
                </a:highlight>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11" name="Straight Connector 10">
            <a:extLst>
              <a:ext uri="{FF2B5EF4-FFF2-40B4-BE49-F238E27FC236}">
                <a16:creationId xmlns:a16="http://schemas.microsoft.com/office/drawing/2014/main" id="{7EDC2B4E-644A-94D0-862F-1F898D9C48C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2757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2" name="Rectangle 1">
            <a:extLst>
              <a:ext uri="{FF2B5EF4-FFF2-40B4-BE49-F238E27FC236}">
                <a16:creationId xmlns:a16="http://schemas.microsoft.com/office/drawing/2014/main" id="{30AC220D-682C-5DB1-2EE4-2EB414B91E05}"/>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3" name="Straight Connector 2">
            <a:extLst>
              <a:ext uri="{FF2B5EF4-FFF2-40B4-BE49-F238E27FC236}">
                <a16:creationId xmlns:a16="http://schemas.microsoft.com/office/drawing/2014/main" id="{9D652B96-9285-FB9B-98B1-0B5CDD15F74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034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5" name="TextBox 4">
            <a:extLst>
              <a:ext uri="{FF2B5EF4-FFF2-40B4-BE49-F238E27FC236}">
                <a16:creationId xmlns:a16="http://schemas.microsoft.com/office/drawing/2014/main" id="{5770C5A2-B1F6-A520-E302-024AA96E491B}"/>
              </a:ext>
            </a:extLst>
          </p:cNvPr>
          <p:cNvSpPr txBox="1"/>
          <p:nvPr/>
        </p:nvSpPr>
        <p:spPr>
          <a:xfrm>
            <a:off x="6562432" y="3438829"/>
            <a:ext cx="468086" cy="1569660"/>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11500"/>
          </a:p>
        </p:txBody>
      </p:sp>
      <p:cxnSp>
        <p:nvCxnSpPr>
          <p:cNvPr id="6" name="Straight Connector 5">
            <a:extLst>
              <a:ext uri="{FF2B5EF4-FFF2-40B4-BE49-F238E27FC236}">
                <a16:creationId xmlns:a16="http://schemas.microsoft.com/office/drawing/2014/main" id="{B8DDD6C7-31D8-C901-301C-1D8726F063E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68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0" nodeType="clickEffect">
                                  <p:stCondLst>
                                    <p:cond delay="0"/>
                                  </p:stCondLst>
                                  <p:childTnLst>
                                    <p:anim calcmode="lin" valueType="num">
                                      <p:cBhvr additive="base">
                                        <p:cTn id="12" dur="3000"/>
                                        <p:tgtEl>
                                          <p:spTgt spid="7"/>
                                        </p:tgtEl>
                                        <p:attrNameLst>
                                          <p:attrName>ppt_x</p:attrName>
                                        </p:attrNameLst>
                                      </p:cBhvr>
                                      <p:tavLst>
                                        <p:tav tm="0">
                                          <p:val>
                                            <p:strVal val="ppt_x"/>
                                          </p:val>
                                        </p:tav>
                                        <p:tav tm="100000">
                                          <p:val>
                                            <p:strVal val="0-ppt_w/2"/>
                                          </p:val>
                                        </p:tav>
                                      </p:tavLst>
                                    </p:anim>
                                    <p:anim calcmode="lin" valueType="num">
                                      <p:cBhvr additive="base">
                                        <p:cTn id="13" dur="3000"/>
                                        <p:tgtEl>
                                          <p:spTgt spid="7"/>
                                        </p:tgtEl>
                                        <p:attrNameLst>
                                          <p:attrName>ppt_y</p:attrName>
                                        </p:attrNameLst>
                                      </p:cBhvr>
                                      <p:tavLst>
                                        <p:tav tm="0">
                                          <p:val>
                                            <p:strVal val="ppt_y"/>
                                          </p:val>
                                        </p:tav>
                                        <p:tav tm="100000">
                                          <p:val>
                                            <p:strVal val="ppt_y"/>
                                          </p:val>
                                        </p:tav>
                                      </p:tavLst>
                                    </p:anim>
                                    <p:set>
                                      <p:cBhvr>
                                        <p:cTn id="14" dur="1" fill="hold">
                                          <p:stCondLst>
                                            <p:cond delay="2999"/>
                                          </p:stCondLst>
                                        </p:cTn>
                                        <p:tgtEl>
                                          <p:spTgt spid="7"/>
                                        </p:tgtEl>
                                        <p:attrNameLst>
                                          <p:attrName>style.visibility</p:attrName>
                                        </p:attrNameLst>
                                      </p:cBhvr>
                                      <p:to>
                                        <p:strVal val="hidden"/>
                                      </p:to>
                                    </p:set>
                                  </p:childTnLst>
                                </p:cTn>
                              </p:par>
                              <p:par>
                                <p:cTn id="15" presetID="2" presetClass="exit" presetSubtype="8" fill="hold" grpId="1"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5" grpId="1"/>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363A287E-195C-E995-24A1-39F9EECE9F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9077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400"/>
              <a:t>linked list (from HW-08)</a:t>
            </a:r>
            <a:br>
              <a:rPr lang="en-US" sz="4400"/>
            </a:br>
            <a:r>
              <a:rPr lang="en-US" sz="4800"/>
              <a:t>example</a:t>
            </a:r>
            <a:br>
              <a:rPr lang="en-US" sz="4800"/>
            </a:br>
            <a:endParaRPr lang="en-US" sz="4800"/>
          </a:p>
        </p:txBody>
      </p:sp>
    </p:spTree>
    <p:extLst>
      <p:ext uri="{BB962C8B-B14F-4D97-AF65-F5344CB8AC3E}">
        <p14:creationId xmlns:p14="http://schemas.microsoft.com/office/powerpoint/2010/main" val="3183703107"/>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8352659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566249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 =</a:t>
            </a:r>
          </a:p>
          <a:p>
            <a:r>
              <a:rPr lang="en-US" sz="1400">
                <a:solidFill>
                  <a:schemeClr val="tx1"/>
                </a:solidFill>
                <a:latin typeface="+mj-lt"/>
              </a:rPr>
              <a:t>    </a:t>
            </a:r>
            <a:r>
              <a:rPr lang="en-US" sz="1400">
                <a:solidFill>
                  <a:srgbClr val="0000FF"/>
                </a:solidFill>
                <a:latin typeface="+mj-lt"/>
              </a:rPr>
              <a:t>new</a:t>
            </a:r>
            <a:r>
              <a:rPr lang="en-US" sz="1400">
                <a:solidFill>
                  <a:schemeClr val="tx1"/>
                </a:solidFill>
                <a:latin typeface="+mj-lt"/>
              </a:rPr>
              <a:t> LinkedList(</a:t>
            </a:r>
            <a:r>
              <a:rPr lang="en-US" sz="1400">
                <a:solidFill>
                  <a:srgbClr val="C00000"/>
                </a:solidFill>
                <a:latin typeface="+mj-lt"/>
              </a:rPr>
              <a:t>"Hans -&gt; Parrot"</a:t>
            </a:r>
            <a:r>
              <a:rPr lang="en-US" sz="1400">
                <a:solidFill>
                  <a:schemeClr val="tx1"/>
                </a:solidFill>
                <a:latin typeface="+mj-lt"/>
              </a:rPr>
              <a:t>);</a:t>
            </a:r>
          </a:p>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highlight>
                  <a:srgbClr val="FFFF00"/>
                </a:highlight>
                <a:latin typeface="+mj-lt"/>
              </a:rPr>
              <a:t>    Node </a:t>
            </a:r>
            <a:r>
              <a:rPr lang="en-US" sz="1400">
                <a:solidFill>
                  <a:schemeClr val="tx1"/>
                </a:solidFill>
                <a:highlight>
                  <a:srgbClr val="FFFF00"/>
                </a:highlight>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highlight>
                  <a:srgbClr val="FFFF00"/>
                </a:highlight>
                <a:latin typeface="+mj-lt"/>
              </a:rPr>
              <a:t>    String </a:t>
            </a:r>
            <a:r>
              <a:rPr lang="en-US" sz="1400">
                <a:solidFill>
                  <a:schemeClr val="tx1"/>
                </a:solidFill>
                <a:highlight>
                  <a:srgbClr val="FFFF00"/>
                </a:highlight>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highlight>
                  <a:srgbClr val="FFFF00"/>
                </a:highlight>
                <a:latin typeface="+mj-lt"/>
              </a:rPr>
              <a:t>    list = new </a:t>
            </a:r>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a:t>
            </a:r>
            <a:r>
              <a:rPr lang="en-US" sz="1400">
                <a:solidFill>
                  <a:srgbClr val="00007F"/>
                </a:solidFill>
                <a:highlight>
                  <a:srgbClr val="FFFF00"/>
                </a:highlight>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a:t>
            </a:r>
            <a:r>
              <a:rPr lang="en-US" sz="1400">
                <a:solidFill>
                  <a:srgbClr val="00007F"/>
                </a:solidFill>
                <a:highlight>
                  <a:srgbClr val="FFFF00"/>
                </a:highlight>
                <a:latin typeface="+mj-lt"/>
              </a:rPr>
              <a:t>Node</a:t>
            </a:r>
            <a:r>
              <a:rPr lang="en-US" sz="1400">
                <a:solidFill>
                  <a:schemeClr val="tx1"/>
                </a:solidFill>
                <a:highlight>
                  <a:srgbClr val="FFFF00"/>
                </a:highlight>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"Hans"</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chemeClr val="accent2"/>
                </a:solidFill>
                <a:latin typeface="Consolas" panose="020B0609020204030204" pitchFamily="49" charset="0"/>
                <a:cs typeface="Consolas" panose="020B0609020204030204" pitchFamily="49" charset="0"/>
              </a:rPr>
              <a:t>         </a:t>
            </a:r>
            <a:r>
              <a:rPr lang="en-US" sz="1800">
                <a:solidFill>
                  <a:schemeClr val="accent2"/>
                </a:solidFill>
                <a:latin typeface="Consolas" panose="020B0609020204030204" pitchFamily="49" charset="0"/>
                <a:cs typeface="Consolas" panose="020B0609020204030204" pitchFamily="49" charset="0"/>
              </a:rPr>
              <a:t>null   </a:t>
            </a:r>
            <a:endParaRPr lang="en-US">
              <a:solidFill>
                <a:schemeClr val="accent2"/>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"Parrot"</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highlight>
                  <a:srgbClr val="FFFF00"/>
                </a:highlight>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Java</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heapAllocatedArray = </a:t>
            </a:r>
            <a:r>
              <a:rPr lang="en-US" sz="1600">
                <a:solidFill>
                  <a:srgbClr val="0000FF"/>
                </a:solidFill>
                <a:latin typeface="Consolas"/>
                <a:ea typeface="Segoe UI Emoji" panose="020B0502040204020203" pitchFamily="34" charset="0"/>
                <a:cs typeface="Consolas" panose="020B0609020204030204" pitchFamily="49" charset="0"/>
              </a:rPr>
              <a:t>new</a:t>
            </a: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C</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stackAllocatedArray[</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 *</a:t>
            </a:r>
            <a:r>
              <a:rPr lang="en-US" sz="1600">
                <a:latin typeface="Consolas"/>
                <a:ea typeface="Segoe UI Emoji" panose="020B0502040204020203" pitchFamily="34" charset="0"/>
                <a:cs typeface="Consolas" panose="020B0609020204030204" pitchFamily="49" charset="0"/>
              </a:rPr>
              <a:t>heapAllocatedArray = malloc(</a:t>
            </a:r>
            <a:r>
              <a:rPr lang="en-US" sz="1600">
                <a:solidFill>
                  <a:srgbClr val="09B5B6"/>
                </a:solidFill>
                <a:latin typeface="Consolas"/>
                <a:ea typeface="Segoe UI Emoji" panose="020B0502040204020203" pitchFamily="34" charset="0"/>
                <a:cs typeface="Consolas" panose="020B0609020204030204" pitchFamily="49" charset="0"/>
              </a:rPr>
              <a:t>10000000</a:t>
            </a:r>
            <a:r>
              <a:rPr lang="en-US" sz="1600">
                <a:latin typeface="Consolas"/>
                <a:ea typeface="Segoe UI Emoji" panose="020B0502040204020203" pitchFamily="34" charset="0"/>
                <a:cs typeface="Consolas" panose="020B0609020204030204" pitchFamily="49" charset="0"/>
              </a:rPr>
              <a:t> * </a:t>
            </a:r>
            <a:r>
              <a:rPr lang="en-US" sz="1600">
                <a:solidFill>
                  <a:srgbClr val="0000FF"/>
                </a:solidFill>
                <a:latin typeface="Consolas"/>
                <a:ea typeface="Segoe UI Emoji" panose="020B0502040204020203" pitchFamily="34" charset="0"/>
                <a:cs typeface="Consolas" panose="020B0609020204030204" pitchFamily="49" charset="0"/>
              </a:rPr>
              <a:t>sizeof</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stackAllocatedArray[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free</a:t>
            </a:r>
            <a:r>
              <a:rPr lang="en-US" sz="1600">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86484"/>
            <a:ext cx="8396548" cy="4770537"/>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today is "We Ran Out of Time For Kahoot Friday" Monday!</a:t>
            </a:r>
            <a:endParaRPr lang="en-US" sz="2400">
              <a:solidFill>
                <a:schemeClr val="accent5"/>
              </a:solidFill>
            </a:endParaRPr>
          </a:p>
          <a:p>
            <a:endParaRPr lang="en-US" sz="2400" b="1"/>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 a tree looks like this:</a:t>
            </a:r>
            <a:br>
              <a:rPr lang="en-US" sz="2400">
                <a:solidFill>
                  <a:schemeClr val="accent3"/>
                </a:solidFill>
              </a:rPr>
            </a:br>
            <a:r>
              <a:rPr lang="en-US" sz="2400">
                <a:solidFill>
                  <a:schemeClr val="accent3"/>
                </a:solidFill>
              </a:rPr>
              <a:t>      what are some uses of trees?</a:t>
            </a:r>
          </a:p>
          <a:p>
            <a:r>
              <a:rPr lang="en-US" sz="2400">
                <a:solidFill>
                  <a:schemeClr val="accent3"/>
                </a:solidFill>
              </a:rPr>
              <a:t>- Kahoooot!</a:t>
            </a:r>
          </a:p>
          <a:p>
            <a:endParaRPr lang="en-US" sz="2400">
              <a:solidFill>
                <a:schemeClr val="accent4"/>
              </a:solidFill>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for-each loops, directed graphs &amp;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BB3A7069-E54C-51CD-220D-DDE8D0623311}"/>
              </a:ext>
            </a:extLst>
          </p:cNvPr>
          <p:cNvPicPr>
            <a:picLocks noChangeAspect="1"/>
          </p:cNvPicPr>
          <p:nvPr/>
        </p:nvPicPr>
        <p:blipFill>
          <a:blip r:embed="rId2"/>
          <a:stretch>
            <a:fillRect/>
          </a:stretch>
        </p:blipFill>
        <p:spPr>
          <a:xfrm>
            <a:off x="3532237" y="1470992"/>
            <a:ext cx="1328728" cy="1413066"/>
          </a:xfrm>
          <a:prstGeom prst="rect">
            <a:avLst/>
          </a:prstGeom>
          <a:solidFill>
            <a:schemeClr val="accent3">
              <a:lumMod val="20000"/>
              <a:lumOff val="80000"/>
            </a:schemeClr>
          </a:solidFill>
        </p:spPr>
      </p:pic>
    </p:spTree>
    <p:extLst>
      <p:ext uri="{BB962C8B-B14F-4D97-AF65-F5344CB8AC3E}">
        <p14:creationId xmlns:p14="http://schemas.microsoft.com/office/powerpoint/2010/main" val="272630796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34400"/>
              <a:t>🦉</a:t>
            </a:r>
          </a:p>
        </p:txBody>
      </p:sp>
    </p:spTree>
    <p:extLst>
      <p:ext uri="{BB962C8B-B14F-4D97-AF65-F5344CB8AC3E}">
        <p14:creationId xmlns:p14="http://schemas.microsoft.com/office/powerpoint/2010/main" val="367197643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~review</a:t>
            </a:r>
          </a:p>
        </p:txBody>
      </p:sp>
    </p:spTree>
    <p:extLst>
      <p:ext uri="{BB962C8B-B14F-4D97-AF65-F5344CB8AC3E}">
        <p14:creationId xmlns:p14="http://schemas.microsoft.com/office/powerpoint/2010/main" val="78207340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B5D01-D900-54EF-828C-AD64B5E5A6A7}"/>
              </a:ext>
            </a:extLst>
          </p:cNvPr>
          <p:cNvSpPr>
            <a:spLocks noGrp="1"/>
          </p:cNvSpPr>
          <p:nvPr>
            <p:ph type="title"/>
          </p:nvPr>
        </p:nvSpPr>
        <p:spPr/>
        <p:txBody>
          <a:bodyPr/>
          <a:lstStyle/>
          <a:p>
            <a:r>
              <a:rPr lang="en-US"/>
              <a:t>for-each loop</a:t>
            </a:r>
          </a:p>
        </p:txBody>
      </p:sp>
    </p:spTree>
    <p:extLst>
      <p:ext uri="{BB962C8B-B14F-4D97-AF65-F5344CB8AC3E}">
        <p14:creationId xmlns:p14="http://schemas.microsoft.com/office/powerpoint/2010/main" val="235644595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18073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7113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3262204"/>
            <a:ext cx="8229600"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14184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621BD-932C-633E-AD97-B06C32FA9759}"/>
              </a:ext>
            </a:extLst>
          </p:cNvPr>
          <p:cNvSpPr>
            <a:spLocks noGrp="1"/>
          </p:cNvSpPr>
          <p:nvPr>
            <p:ph type="title"/>
          </p:nvPr>
        </p:nvSpPr>
        <p:spPr/>
        <p:txBody>
          <a:bodyPr>
            <a:normAutofit fontScale="90000"/>
          </a:bodyPr>
          <a:lstStyle/>
          <a:p>
            <a:r>
              <a:rPr lang="en-US" sz="4000"/>
              <a:t>for-each loop</a:t>
            </a:r>
          </a:p>
        </p:txBody>
      </p:sp>
      <p:sp>
        <p:nvSpPr>
          <p:cNvPr id="4" name="Content Placeholder 3">
            <a:extLst>
              <a:ext uri="{FF2B5EF4-FFF2-40B4-BE49-F238E27FC236}">
                <a16:creationId xmlns:a16="http://schemas.microsoft.com/office/drawing/2014/main" id="{E76E3ADC-6CF7-87C3-7F7A-BD357A9D3BAA}"/>
              </a:ext>
            </a:extLst>
          </p:cNvPr>
          <p:cNvSpPr>
            <a:spLocks noGrp="1"/>
          </p:cNvSpPr>
          <p:nvPr>
            <p:ph sz="quarter" idx="10"/>
          </p:nvPr>
        </p:nvSpPr>
        <p:spPr/>
        <p:txBody>
          <a:bodyPr/>
          <a:lstStyle/>
          <a:p>
            <a:r>
              <a:rPr lang="en-US"/>
              <a:t>a </a:t>
            </a:r>
            <a:r>
              <a:rPr lang="en-US" b="1"/>
              <a:t>for-each loop</a:t>
            </a:r>
            <a:r>
              <a:rPr lang="en-US"/>
              <a:t> can be a convenient alternative to a for loop</a:t>
            </a:r>
          </a:p>
          <a:p>
            <a:r>
              <a:rPr lang="en-US" sz="1800"/>
              <a:t>you never *need* a for-each loop</a:t>
            </a:r>
          </a:p>
          <a:p>
            <a:pPr lvl="1"/>
            <a:r>
              <a:rPr lang="en-US"/>
              <a:t>can always "fall back to" a for loop with an index</a:t>
            </a:r>
          </a:p>
          <a:p>
            <a:r>
              <a:rPr lang="en-US"/>
              <a:t>☠ </a:t>
            </a:r>
            <a:r>
              <a:rPr lang="en-US" b="1"/>
              <a:t>for-each loops have the same dangers as "convenient references"</a:t>
            </a:r>
            <a:br>
              <a:rPr lang="en-US"/>
            </a:br>
            <a:endParaRPr lang="en-US"/>
          </a:p>
        </p:txBody>
      </p:sp>
      <p:sp>
        <p:nvSpPr>
          <p:cNvPr id="6" name="TextBox 5">
            <a:extLst>
              <a:ext uri="{FF2B5EF4-FFF2-40B4-BE49-F238E27FC236}">
                <a16:creationId xmlns:a16="http://schemas.microsoft.com/office/drawing/2014/main" id="{A947AE58-FEA0-F72C-E07F-8934795A4FB3}"/>
              </a:ext>
            </a:extLst>
          </p:cNvPr>
          <p:cNvSpPr txBox="1"/>
          <p:nvPr/>
        </p:nvSpPr>
        <p:spPr>
          <a:xfrm>
            <a:off x="457200" y="2501525"/>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246EB0A3-2D1E-33D0-E1D2-A3189772738B}"/>
              </a:ext>
            </a:extLst>
          </p:cNvPr>
          <p:cNvSpPr txBox="1"/>
          <p:nvPr/>
        </p:nvSpPr>
        <p:spPr>
          <a:xfrm>
            <a:off x="457200" y="3842381"/>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291090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 { </a:t>
            </a:r>
            <a:r>
              <a:rPr lang="en-US" sz="1200" b="1">
                <a:solidFill>
                  <a:srgbClr val="FF0000"/>
                </a:solidFill>
                <a:latin typeface="Consolas" panose="020B0609020204030204" pitchFamily="49" charset="0"/>
                <a:cs typeface="Consolas" panose="020B0609020204030204" pitchFamily="49" charset="0"/>
              </a:rPr>
              <a:t>// turret is NOT the same </a:t>
            </a:r>
            <a:r>
              <a:rPr lang="en-US" sz="1200" b="1" i="1">
                <a:solidFill>
                  <a:srgbClr val="FF0000"/>
                </a:solidFill>
                <a:latin typeface="Consolas" panose="020B0609020204030204" pitchFamily="49" charset="0"/>
                <a:cs typeface="Consolas" panose="020B0609020204030204" pitchFamily="49" charset="0"/>
              </a:rPr>
              <a:t>reference</a:t>
            </a:r>
            <a:r>
              <a:rPr lang="en-US" sz="1200" b="1">
                <a:solidFill>
                  <a:srgbClr val="FF0000"/>
                </a:solidFill>
                <a:latin typeface="Consolas" panose="020B0609020204030204" pitchFamily="49" charset="0"/>
                <a:cs typeface="Consolas" panose="020B0609020204030204" pitchFamily="49" charset="0"/>
              </a:rPr>
              <a:t> as in the turrets array</a:t>
            </a:r>
            <a:br>
              <a:rPr lang="en-US" sz="1200">
                <a:latin typeface="Consolas" panose="020B0609020204030204" pitchFamily="49" charset="0"/>
                <a:cs typeface="Consolas" panose="020B0609020204030204" pitchFamily="49" charset="0"/>
              </a:rPr>
            </a:br>
            <a:r>
              <a:rPr lang="en-US" sz="1200">
                <a:highlight>
                  <a:srgbClr val="FFFF00"/>
                </a:highlight>
                <a:latin typeface="Consolas" panose="020B0609020204030204" pitchFamily="49" charset="0"/>
                <a:cs typeface="Consolas" panose="020B0609020204030204" pitchFamily="49" charset="0"/>
              </a:rPr>
              <a:t>    turret = new </a:t>
            </a:r>
            <a:r>
              <a:rPr lang="en-US" sz="1200">
                <a:solidFill>
                  <a:srgbClr val="000080"/>
                </a:solidFill>
                <a:highlight>
                  <a:srgbClr val="FFFF00"/>
                </a:highlight>
                <a:latin typeface="Consolas" panose="020B0609020204030204" pitchFamily="49" charset="0"/>
                <a:cs typeface="Consolas" panose="020B0609020204030204" pitchFamily="49" charset="0"/>
              </a:rPr>
              <a:t>Turret</a:t>
            </a:r>
            <a:r>
              <a:rPr lang="en-US" sz="1200">
                <a:highlight>
                  <a:srgbClr val="FFFF00"/>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b="1">
                <a:solidFill>
                  <a:srgbClr val="FF0000"/>
                </a:solidFill>
                <a:latin typeface="Consolas" panose="020B0609020204030204" pitchFamily="49" charset="0"/>
                <a:cs typeface="Consolas" panose="020B0609020204030204" pitchFamily="49" charset="0"/>
              </a:rPr>
              <a:t>// turrets[0] is still null; this will crash</a:t>
            </a:r>
            <a:endParaRPr lang="en-US" sz="900" b="1">
              <a:solidFill>
                <a:srgbClr val="FF00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38058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 &amp; trees</a:t>
            </a:r>
          </a:p>
        </p:txBody>
      </p:sp>
    </p:spTree>
    <p:extLst>
      <p:ext uri="{BB962C8B-B14F-4D97-AF65-F5344CB8AC3E}">
        <p14:creationId xmlns:p14="http://schemas.microsoft.com/office/powerpoint/2010/main" val="3832588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117253798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directed graph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node in a </a:t>
            </a:r>
            <a:r>
              <a:rPr lang="en-US" b="1"/>
              <a:t>graph </a:t>
            </a:r>
            <a:r>
              <a:rPr lang="en-US"/>
              <a:t>can have references to any number of other nodes</a:t>
            </a:r>
          </a:p>
          <a:p>
            <a:pPr lvl="1"/>
            <a:r>
              <a:rPr lang="en-US"/>
              <a:t>nodes are drawn as circles</a:t>
            </a:r>
          </a:p>
          <a:p>
            <a:pPr lvl="1"/>
            <a:r>
              <a:rPr lang="en-US"/>
              <a:t>references are drawn as arrows</a:t>
            </a:r>
          </a:p>
        </p:txBody>
      </p:sp>
      <p:sp>
        <p:nvSpPr>
          <p:cNvPr id="16" name="TextBox 15">
            <a:extLst>
              <a:ext uri="{FF2B5EF4-FFF2-40B4-BE49-F238E27FC236}">
                <a16:creationId xmlns:a16="http://schemas.microsoft.com/office/drawing/2014/main" id="{BC0145A4-6C3D-AFF7-3299-F17FEC845984}"/>
              </a:ext>
            </a:extLst>
          </p:cNvPr>
          <p:cNvSpPr txBox="1"/>
          <p:nvPr/>
        </p:nvSpPr>
        <p:spPr>
          <a:xfrm>
            <a:off x="3478971" y="2794645"/>
            <a:ext cx="5207829"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GraphNode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7F"/>
                </a:solidFill>
                <a:latin typeface="Consolas"/>
                <a:ea typeface="Segoe UI Emoji" panose="020B0502040204020203" pitchFamily="34" charset="0"/>
                <a:cs typeface="Consolas" panose="020B0609020204030204" pitchFamily="49" charset="0"/>
              </a:rPr>
              <a:t>GraphNode&gt;</a:t>
            </a:r>
            <a:r>
              <a:rPr lang="en-US">
                <a:latin typeface="Consolas"/>
                <a:ea typeface="Segoe UI Emoji" panose="020B0502040204020203" pitchFamily="34" charset="0"/>
                <a:cs typeface="Consolas" panose="020B0609020204030204" pitchFamily="49" charset="0"/>
              </a:rPr>
              <a:t> outNeighbors;</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456460"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70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373065792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lstStyle/>
          <a:p>
            <a:r>
              <a:rPr lang="en-US"/>
              <a:t>trees use </a:t>
            </a:r>
            <a:r>
              <a:rPr lang="en-US" b="1"/>
              <a:t>kinship terms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a:p>
            <a:endParaRPr lang="en-US"/>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341769604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tree is a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032713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5145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B0682F47-7F47-6F0C-D0AD-E82E24FC72B7}"/>
              </a:ext>
            </a:extLst>
          </p:cNvPr>
          <p:cNvCxnSpPr>
            <a:cxnSpLocks/>
            <a:stCxn id="27" idx="3"/>
            <a:endCxn id="28" idx="0"/>
          </p:cNvCxnSpPr>
          <p:nvPr/>
        </p:nvCxnSpPr>
        <p:spPr>
          <a:xfrm flipH="1">
            <a:off x="5202912" y="2699495"/>
            <a:ext cx="577334" cy="729505"/>
          </a:xfrm>
          <a:prstGeom prst="straightConnector1">
            <a:avLst/>
          </a:prstGeom>
          <a:noFill/>
          <a:ln w="3810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5D32B718-D389-2957-56BE-12611A935DBF}"/>
              </a:ext>
            </a:extLst>
          </p:cNvPr>
          <p:cNvCxnSpPr>
            <a:cxnSpLocks/>
            <a:stCxn id="27" idx="5"/>
            <a:endCxn id="29" idx="0"/>
          </p:cNvCxnSpPr>
          <p:nvPr/>
        </p:nvCxnSpPr>
        <p:spPr>
          <a:xfrm>
            <a:off x="6411754" y="2699495"/>
            <a:ext cx="446544" cy="729505"/>
          </a:xfrm>
          <a:prstGeom prst="straightConnector1">
            <a:avLst/>
          </a:prstGeom>
          <a:noFill/>
          <a:ln w="38100" cap="flat" cmpd="sng" algn="ctr">
            <a:solidFill>
              <a:sysClr val="windowText" lastClr="000000"/>
            </a:solidFill>
            <a:prstDash val="solid"/>
            <a:miter lim="800000"/>
            <a:tailEnd type="triangle"/>
          </a:ln>
          <a:effectLst/>
        </p:spPr>
      </p:cxnSp>
      <p:sp>
        <p:nvSpPr>
          <p:cNvPr id="27" name="Oval 26">
            <a:extLst>
              <a:ext uri="{FF2B5EF4-FFF2-40B4-BE49-F238E27FC236}">
                <a16:creationId xmlns:a16="http://schemas.microsoft.com/office/drawing/2014/main" id="{E3A4835A-6135-5C98-88F3-E2FAFDB21E61}"/>
              </a:ext>
            </a:extLst>
          </p:cNvPr>
          <p:cNvSpPr/>
          <p:nvPr/>
        </p:nvSpPr>
        <p:spPr>
          <a:xfrm>
            <a:off x="5649456" y="1937197"/>
            <a:ext cx="893088" cy="89308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ysClr val="windowText" lastClr="000000"/>
                </a:solidFill>
                <a:effectLst/>
                <a:uLnTx/>
                <a:uFillTx/>
                <a:latin typeface="Segoe UI Emoji"/>
                <a:ea typeface="+mn-ea"/>
                <a:cs typeface="+mn-cs"/>
              </a:rPr>
              <a:t>*</a:t>
            </a:r>
          </a:p>
        </p:txBody>
      </p:sp>
      <p:sp>
        <p:nvSpPr>
          <p:cNvPr id="28" name="Oval 27">
            <a:extLst>
              <a:ext uri="{FF2B5EF4-FFF2-40B4-BE49-F238E27FC236}">
                <a16:creationId xmlns:a16="http://schemas.microsoft.com/office/drawing/2014/main" id="{8B7AF17F-0BC1-2173-0750-03BCC7FBC5C1}"/>
              </a:ext>
            </a:extLst>
          </p:cNvPr>
          <p:cNvSpPr/>
          <p:nvPr/>
        </p:nvSpPr>
        <p:spPr>
          <a:xfrm>
            <a:off x="4756368" y="3429000"/>
            <a:ext cx="893088" cy="89308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ysClr val="windowText" lastClr="000000"/>
                </a:solidFill>
                <a:effectLst/>
                <a:uLnTx/>
                <a:uFillTx/>
                <a:latin typeface="Segoe UI Emoji"/>
                <a:ea typeface="+mn-ea"/>
                <a:cs typeface="+mn-cs"/>
              </a:rPr>
              <a:t>+</a:t>
            </a:r>
          </a:p>
        </p:txBody>
      </p:sp>
      <p:sp>
        <p:nvSpPr>
          <p:cNvPr id="29" name="Oval 28">
            <a:extLst>
              <a:ext uri="{FF2B5EF4-FFF2-40B4-BE49-F238E27FC236}">
                <a16:creationId xmlns:a16="http://schemas.microsoft.com/office/drawing/2014/main" id="{6C4B8652-C782-511A-5F5A-F758F2EB53A9}"/>
              </a:ext>
            </a:extLst>
          </p:cNvPr>
          <p:cNvSpPr/>
          <p:nvPr/>
        </p:nvSpPr>
        <p:spPr>
          <a:xfrm>
            <a:off x="6411754" y="3429000"/>
            <a:ext cx="893088" cy="89308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ysClr val="windowText" lastClr="000000"/>
                </a:solidFill>
                <a:effectLst/>
                <a:uLnTx/>
                <a:uFillTx/>
                <a:latin typeface="Segoe UI Emoji"/>
                <a:ea typeface="+mn-ea"/>
                <a:cs typeface="+mn-cs"/>
              </a:rPr>
              <a:t>4</a:t>
            </a:r>
          </a:p>
        </p:txBody>
      </p:sp>
      <p:cxnSp>
        <p:nvCxnSpPr>
          <p:cNvPr id="30" name="Straight Arrow Connector 29">
            <a:extLst>
              <a:ext uri="{FF2B5EF4-FFF2-40B4-BE49-F238E27FC236}">
                <a16:creationId xmlns:a16="http://schemas.microsoft.com/office/drawing/2014/main" id="{FE9B30B0-3395-3D7A-2178-E6B1A04116DA}"/>
              </a:ext>
            </a:extLst>
          </p:cNvPr>
          <p:cNvCxnSpPr>
            <a:cxnSpLocks/>
            <a:stCxn id="28" idx="3"/>
            <a:endCxn id="32" idx="0"/>
          </p:cNvCxnSpPr>
          <p:nvPr/>
        </p:nvCxnSpPr>
        <p:spPr>
          <a:xfrm flipH="1">
            <a:off x="4309824" y="4191298"/>
            <a:ext cx="577334" cy="830875"/>
          </a:xfrm>
          <a:prstGeom prst="straightConnector1">
            <a:avLst/>
          </a:prstGeom>
          <a:noFill/>
          <a:ln w="3810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7B925D2A-DE01-E001-56B6-776A6355F17D}"/>
              </a:ext>
            </a:extLst>
          </p:cNvPr>
          <p:cNvCxnSpPr>
            <a:cxnSpLocks/>
            <a:stCxn id="28" idx="5"/>
            <a:endCxn id="33" idx="0"/>
          </p:cNvCxnSpPr>
          <p:nvPr/>
        </p:nvCxnSpPr>
        <p:spPr>
          <a:xfrm>
            <a:off x="5518666" y="4191298"/>
            <a:ext cx="446544" cy="830875"/>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0C6A04F7-493F-FE53-653F-0D5C2833517F}"/>
              </a:ext>
            </a:extLst>
          </p:cNvPr>
          <p:cNvSpPr/>
          <p:nvPr/>
        </p:nvSpPr>
        <p:spPr>
          <a:xfrm>
            <a:off x="3863280" y="5022173"/>
            <a:ext cx="893088" cy="89308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ysClr val="windowText" lastClr="000000"/>
                </a:solidFill>
                <a:effectLst/>
                <a:uLnTx/>
                <a:uFillTx/>
                <a:latin typeface="Segoe UI Emoji"/>
                <a:ea typeface="+mn-ea"/>
                <a:cs typeface="+mn-cs"/>
              </a:rPr>
              <a:t>2</a:t>
            </a:r>
          </a:p>
        </p:txBody>
      </p:sp>
      <p:sp>
        <p:nvSpPr>
          <p:cNvPr id="33" name="Oval 32">
            <a:extLst>
              <a:ext uri="{FF2B5EF4-FFF2-40B4-BE49-F238E27FC236}">
                <a16:creationId xmlns:a16="http://schemas.microsoft.com/office/drawing/2014/main" id="{7EDBBA39-4150-7D79-4BDA-76DDCD1E49DC}"/>
              </a:ext>
            </a:extLst>
          </p:cNvPr>
          <p:cNvSpPr/>
          <p:nvPr/>
        </p:nvSpPr>
        <p:spPr>
          <a:xfrm>
            <a:off x="5518666" y="5022173"/>
            <a:ext cx="893088" cy="89308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ysClr val="windowText" lastClr="000000"/>
                </a:solidFill>
                <a:effectLst/>
                <a:uLnTx/>
                <a:uFillTx/>
                <a:latin typeface="Segoe UI Emoji"/>
                <a:ea typeface="+mn-ea"/>
                <a:cs typeface="+mn-cs"/>
              </a:rPr>
              <a:t>3</a:t>
            </a:r>
          </a:p>
        </p:txBody>
      </p:sp>
      <p:sp>
        <p:nvSpPr>
          <p:cNvPr id="34" name="Title 5">
            <a:extLst>
              <a:ext uri="{FF2B5EF4-FFF2-40B4-BE49-F238E27FC236}">
                <a16:creationId xmlns:a16="http://schemas.microsoft.com/office/drawing/2014/main" id="{A368E776-75A8-FA52-4D36-5965F88FF4B5}"/>
              </a:ext>
            </a:extLst>
          </p:cNvPr>
          <p:cNvSpPr txBox="1">
            <a:spLocks/>
          </p:cNvSpPr>
          <p:nvPr/>
        </p:nvSpPr>
        <p:spPr>
          <a:xfrm>
            <a:off x="6411754" y="321579"/>
            <a:ext cx="128065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35" name="Title 5">
            <a:extLst>
              <a:ext uri="{FF2B5EF4-FFF2-40B4-BE49-F238E27FC236}">
                <a16:creationId xmlns:a16="http://schemas.microsoft.com/office/drawing/2014/main" id="{F922A3C5-E608-1EF1-2382-CCD013DFBE92}"/>
              </a:ext>
            </a:extLst>
          </p:cNvPr>
          <p:cNvSpPr txBox="1">
            <a:spLocks/>
          </p:cNvSpPr>
          <p:nvPr/>
        </p:nvSpPr>
        <p:spPr>
          <a:xfrm>
            <a:off x="4502964" y="321578"/>
            <a:ext cx="22479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spTree>
    <p:extLst>
      <p:ext uri="{BB962C8B-B14F-4D97-AF65-F5344CB8AC3E}">
        <p14:creationId xmlns:p14="http://schemas.microsoft.com/office/powerpoint/2010/main" val="27309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2" grpId="0" animBg="1"/>
      <p:bldP spid="33" grpId="0" animBg="1"/>
      <p:bldP spid="34" grpId="0"/>
      <p:bldP spid="35" grpId="0"/>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405904904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TODO: quadtrees (building up from grid)</a:t>
            </a:r>
          </a:p>
        </p:txBody>
      </p:sp>
    </p:spTree>
    <p:extLst>
      <p:ext uri="{BB962C8B-B14F-4D97-AF65-F5344CB8AC3E}">
        <p14:creationId xmlns:p14="http://schemas.microsoft.com/office/powerpoint/2010/main" val="54092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57150</TotalTime>
  <Words>32604</Words>
  <Application>Microsoft Office PowerPoint</Application>
  <PresentationFormat>On-screen Show (16:9)</PresentationFormat>
  <Paragraphs>4964</Paragraphs>
  <Slides>753</Slides>
  <Notes>92</Notes>
  <HiddenSlides>48</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753</vt:i4>
      </vt:variant>
    </vt:vector>
  </HeadingPairs>
  <TitlesOfParts>
    <vt:vector size="766"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Zapfino</vt:lpstr>
      <vt:lpstr>Jim</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lpstr>PowerPoint Presentation</vt:lpstr>
      <vt:lpstr>PowerPoint Presentation</vt:lpstr>
      <vt:lpstr>PowerPoint Presentation</vt:lpstr>
      <vt:lpstr>Kahoot review (map, %, modifying data while you iterate over it)</vt:lpstr>
      <vt:lpstr>PowerPoint Presentation</vt:lpstr>
      <vt:lpstr>linked lists</vt:lpstr>
      <vt:lpstr>review: list interface</vt:lpstr>
      <vt:lpstr>list interface</vt:lpstr>
      <vt:lpstr>list interface</vt:lpstr>
      <vt:lpstr>a few weeks ago, we implemented the list interface using an array  this was the array list</vt:lpstr>
      <vt:lpstr>now we will implement the list interface using nodes with links to other nodes  this will be the linked list</vt:lpstr>
      <vt:lpstr>why are we doing this?</vt:lpstr>
      <vt:lpstr>it will be cool to see two very different implementations of the same interface ☃️</vt:lpstr>
      <vt:lpstr>review: array list</vt:lpstr>
      <vt:lpstr>review: accessing an array [list] is O(1)</vt:lpstr>
      <vt:lpstr>runtime of array list operations</vt:lpstr>
      <vt:lpstr>linked list</vt:lpstr>
      <vt:lpstr>PowerPoint Presentation</vt:lpstr>
      <vt:lpstr>PowerPoint Presentation</vt:lpstr>
      <vt:lpstr>PowerPoint Presentation</vt:lpstr>
      <vt:lpstr>linked list</vt:lpstr>
      <vt:lpstr>linked list</vt:lpstr>
      <vt:lpstr>what does this actually look like in memory?</vt:lpstr>
      <vt:lpstr>PowerPoint Presentation</vt:lpstr>
      <vt:lpstr>PowerPoint Presentation</vt:lpstr>
      <vt:lpstr>what does this mean?  cons? ☹️  pros? 🙂</vt:lpstr>
      <vt:lpstr>PowerPoint Presentation</vt:lpstr>
      <vt:lpstr>linked list implementation</vt:lpstr>
      <vt:lpstr>write the usage code first</vt:lpstr>
      <vt:lpstr>PowerPoint Presentation</vt:lpstr>
      <vt:lpstr>implement Node and LinkedList</vt:lpstr>
      <vt:lpstr>PowerPoint Presentation</vt:lpstr>
      <vt:lpstr>implement size()</vt:lpstr>
      <vt:lpstr>PowerPoint Presentation</vt:lpstr>
      <vt:lpstr>all code</vt:lpstr>
      <vt:lpstr>PowerPoint Presentation</vt:lpstr>
      <vt:lpstr>PowerPoint Presentation</vt:lpstr>
      <vt:lpstr>☃️</vt:lpstr>
      <vt:lpstr>record LEC 02</vt:lpstr>
      <vt:lpstr>size()</vt:lpstr>
      <vt:lpstr>while way more efficient, this approach is perhaps a bit spooky 👻  a whole bunch of different functions now have to modify the instance variable size (mess up, and functions that use size will be very weirdly broken)  maybe... start out with size() as a function, get everything working perfectly, and then (very carefully) rewrite size as an instance variable note: none of the homework problems require you to know the size of the list</vt:lpstr>
      <vt:lpstr>link lsssssst</vt:lpstr>
      <vt:lpstr>🐍</vt:lpstr>
      <vt:lpstr>addFront(value) // add(0, value)</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to try on paper</vt:lpstr>
      <vt:lpstr>example</vt:lpstr>
      <vt:lpstr>example</vt:lpstr>
      <vt:lpstr>example</vt:lpstr>
      <vt:lpstr>example </vt:lpstr>
      <vt:lpstr>example</vt:lpstr>
      <vt:lpstr>example</vt:lpstr>
      <vt:lpstr>example</vt:lpstr>
      <vt:lpstr>example</vt:lpstr>
      <vt:lpstr>example</vt:lpstr>
      <vt:lpstr>example</vt:lpstr>
      <vt:lpstr>was that faster than calling addFront() over and over?  same big O or different big O?</vt:lpstr>
      <vt:lpstr>was that faster than calling addFront() over and over? yes (only updated head once) same big O or different big O? same (still have to "hook up" O(n) references)</vt:lpstr>
      <vt:lpstr>doubly-linked list</vt:lpstr>
      <vt:lpstr>singly-linked list</vt:lpstr>
      <vt:lpstr>doubly-linked list</vt:lpstr>
      <vt:lpstr> 🤷</vt:lpstr>
      <vt:lpstr>PowerPoint Presentation</vt:lpstr>
      <vt:lpstr>runtimes</vt:lpstr>
      <vt:lpstr>singly-linked list runtimes</vt:lpstr>
      <vt:lpstr>doubly-linked list runtimes</vt:lpstr>
      <vt:lpstr>a doubly-linked list is a great way to implement a deque (double-ended queue)</vt:lpstr>
      <vt:lpstr>array deque (implementing a double-ended queue using an array)</vt:lpstr>
      <vt:lpstr>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answer: yes / sorta-kinda (at least in Java)</vt:lpstr>
      <vt:lpstr>switch to Windows Laptop - garbage collection motivation - extra time:   MD5 hash (review from last week)</vt:lpstr>
      <vt:lpstr>PowerPoint Presentation</vt:lpstr>
      <vt:lpstr>quadtrees preview</vt:lpstr>
      <vt:lpstr>problem: collision detection</vt:lpstr>
      <vt:lpstr>naive collision detection is O(n^2)☹️  can we do better?</vt:lpstr>
      <vt:lpstr>problem: collision detection</vt:lpstr>
      <vt:lpstr>problem: collision detection</vt:lpstr>
      <vt:lpstr>yes 🙂 this is called a quadtree</vt:lpstr>
      <vt:lpstr>PowerPoint Presentation</vt:lpstr>
      <vt:lpstr>james-bern.github.io</vt:lpstr>
      <vt:lpstr>record LEC 02</vt:lpstr>
      <vt:lpstr>review prepend example &amp; array deque</vt:lpstr>
      <vt:lpstr>review: prepending a list</vt:lpstr>
      <vt:lpstr>example</vt:lpstr>
      <vt:lpstr>example</vt:lpstr>
      <vt:lpstr>example</vt:lpstr>
      <vt:lpstr>example </vt:lpstr>
      <vt:lpstr>example</vt:lpstr>
      <vt:lpstr>example</vt:lpstr>
      <vt:lpstr>example</vt:lpstr>
      <vt:lpstr>example</vt:lpstr>
      <vt:lpstr>example</vt:lpstr>
      <vt:lpstr>example</vt:lpstr>
      <vt:lpstr>review: double-ended queue implementations</vt:lpstr>
      <vt:lpstr>a doubly-linked list is a great way to implement a deque (double-ended queue)</vt:lpstr>
      <vt:lpstr>array deque (implementing a double-ended queue using an array)</vt:lpstr>
      <vt:lpstr>review: type</vt:lpstr>
      <vt:lpstr>variables in Java have a specified type</vt:lpstr>
      <vt:lpstr>in Java, declaring and initializing variables are separate things</vt:lpstr>
      <vt:lpstr>memory</vt:lpstr>
      <vt:lpstr>note: i am intentionally breaking these examples into many steps to teach you about memory  don't actually code this way! int foo = 7; // &lt;-- Good!</vt:lpstr>
      <vt:lpstr>PowerPoint Presentation</vt:lpstr>
      <vt:lpstr>basic example int a is a primitive int[] b is a reference to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(from HW-08) example </vt:lpstr>
      <vt:lpstr>singly-linked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PowerPoint Presentation</vt:lpstr>
      <vt:lpstr>🦉</vt:lpstr>
      <vt:lpstr>~review</vt:lpstr>
      <vt:lpstr>for-each loop</vt:lpstr>
      <vt:lpstr>🐍 Python's for loop is a for-each loop</vt:lpstr>
      <vt:lpstr>a for-each loop can be a convenient alternative to a for loop</vt:lpstr>
      <vt:lpstr>a for-each loop can be a convenient alternative to a for loop</vt:lpstr>
      <vt:lpstr>for-each loop</vt:lpstr>
      <vt:lpstr>turrets = new Turret[100]; for (Turret turret : turrets) { // turret is NOT the same reference as in the turrets array     turret = new Turret(); } turrets[0].position = new Vector2(40.0, 0.0); // turrets[0] is still null; this will crash</vt:lpstr>
      <vt:lpstr>directed graphs &amp; trees</vt:lpstr>
      <vt:lpstr>directed graph</vt:lpstr>
      <vt:lpstr>a directed graph is a super general linked list</vt:lpstr>
      <vt:lpstr>(directed) tree</vt:lpstr>
      <vt:lpstr>trees use kinship terms</vt:lpstr>
      <vt:lpstr>a tree is a graph that...</vt:lpstr>
      <vt:lpstr>time for everyone's favorite home game...</vt:lpstr>
      <vt:lpstr>is it a tree?</vt:lpstr>
      <vt:lpstr>is it a tree?</vt:lpstr>
      <vt:lpstr>PowerPoint Presentation</vt:lpstr>
      <vt:lpstr>uses of trees</vt:lpstr>
      <vt:lpstr>simplifying expressions</vt:lpstr>
      <vt:lpstr>PowerPoint Presentation</vt:lpstr>
      <vt:lpstr>and so much more!</vt:lpstr>
      <vt:lpstr>TODO: quadtrees (building up from grid)</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Bern</cp:lastModifiedBy>
  <cp:revision>356</cp:revision>
  <cp:lastPrinted>2023-11-03T15:36:27Z</cp:lastPrinted>
  <dcterms:created xsi:type="dcterms:W3CDTF">2023-06-11T17:47:53Z</dcterms:created>
  <dcterms:modified xsi:type="dcterms:W3CDTF">2023-11-05T23:28:45Z</dcterms:modified>
</cp:coreProperties>
</file>